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Open Sans Bold" charset="1" panose="020B0806030504020204"/>
      <p:regular r:id="rId9"/>
    </p:embeddedFont>
    <p:embeddedFont>
      <p:font typeface="Open Sans" charset="1" panose="020B0606030504020204"/>
      <p:regular r:id="rId10"/>
    </p:embeddedFont>
    <p:embeddedFont>
      <p:font typeface="Arimo Bold" charset="1" panose="020B0704020202020204"/>
      <p:regular r:id="rId11"/>
    </p:embeddedFont>
    <p:embeddedFont>
      <p:font typeface="Open Sans Ultra-Bold" charset="1" panose="000000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4146849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253349" y="4356601"/>
            <a:ext cx="13781302" cy="16880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sz="6455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Ár</a:t>
            </a:r>
            <a:r>
              <a:rPr lang="en-US" b="true" sz="6455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ea de servicio: Educación inicial jardín Ugalde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8180706"/>
            <a:ext cx="9158277" cy="563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Desde el 01/01/2026 a 30/06/2026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8677910"/>
            <a:ext cx="654541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Cantidad total de informes: 49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14582852" y="9469694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461274"/>
            <a:chOff x="0" y="0"/>
            <a:chExt cx="4825849" cy="38486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384862"/>
            </a:xfrm>
            <a:custGeom>
              <a:avLst/>
              <a:gdLst/>
              <a:ahLst/>
              <a:cxnLst/>
              <a:rect r="r" b="b" t="t" l="l"/>
              <a:pathLst>
                <a:path h="384862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384862"/>
                  </a:lnTo>
                  <a:lnTo>
                    <a:pt x="0" y="384862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41343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pic>
        <p:nvPicPr>
          <p:cNvPr name="Picture 5" id="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745915" y="1471251"/>
            <a:ext cx="8196420" cy="8196420"/>
          </a:xfrm>
          <a:prstGeom prst="rect">
            <a:avLst/>
          </a:prstGeom>
        </p:spPr>
      </p:pic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1028700" y="2154286"/>
          <a:ext cx="7499429" cy="3914775"/>
        </p:xfrm>
        <a:graphic>
          <a:graphicData uri="http://schemas.openxmlformats.org/drawingml/2006/table">
            <a:tbl>
              <a:tblPr/>
              <a:tblGrid>
                <a:gridCol w="411004"/>
                <a:gridCol w="4860318"/>
                <a:gridCol w="1021961"/>
                <a:gridCol w="1206145"/>
              </a:tblGrid>
              <a:tr h="47741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Tipo de incidente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Cantidad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Porcentaje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</a:tr>
              <a:tr h="4296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00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Ingreso a jardín municipal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40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81.6%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6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A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Detección de negligencia parental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3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6.1%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6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170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Articulación con equipo NIñez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2%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6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B6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Falta de alimentación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Arimo Bold"/>
                          <a:ea typeface="Arimo Bold"/>
                          <a:cs typeface="Arimo Bold"/>
                          <a:sym typeface="Arimo Bold"/>
                        </a:rPr>
                        <a:t>2%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6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Madres con problemática de abuso de sustancias 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Arimo Bold"/>
                          <a:ea typeface="Arimo Bold"/>
                          <a:cs typeface="Arimo Bold"/>
                          <a:sym typeface="Arimo Bold"/>
                        </a:rPr>
                        <a:t>2%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6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C0D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Problemática de empleo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Arimo Bold"/>
                          <a:ea typeface="Arimo Bold"/>
                          <a:cs typeface="Arimo Bold"/>
                          <a:sym typeface="Arimo Bold"/>
                        </a:rPr>
                        <a:t>2%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6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Problemática de vivienda precaria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Arimo Bold"/>
                          <a:ea typeface="Arimo Bold"/>
                          <a:cs typeface="Arimo Bold"/>
                          <a:sym typeface="Arimo Bold"/>
                        </a:rPr>
                        <a:t>2%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6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F6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Visita domiciliaria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679"/>
                        </a:lnSpc>
                        <a:defRPr/>
                      </a:pPr>
                      <a:r>
                        <a:rPr lang="en-US" sz="1200" b="true">
                          <a:solidFill>
                            <a:srgbClr val="000000"/>
                          </a:solidFill>
                          <a:latin typeface="Arimo Bold"/>
                          <a:ea typeface="Arimo Bold"/>
                          <a:cs typeface="Arimo Bold"/>
                          <a:sym typeface="Arimo Bold"/>
                        </a:rPr>
                        <a:t>2%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7" id="7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28700" y="331539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Grafico por tipo de incidente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629603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Análisis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DAHOmgKu7GY</dc:identifier>
  <dcterms:modified xsi:type="dcterms:W3CDTF">2011-08-01T06:04:30Z</dcterms:modified>
  <cp:revision>1</cp:revision>
  <dc:title>Reporte Semestral Jardin Ugalde Enero - Junio 2026</dc:title>
</cp:coreProperties>
</file>