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18288000" cy="10287000"/>
  <p:notesSz cx="6858000" cy="9144000"/>
  <p:embeddedFontLst>
    <p:embeddedFont>
      <p:font typeface="Open Sans Bold" charset="1" panose="020B0806030504020204"/>
      <p:regular r:id="rId9"/>
    </p:embeddedFont>
    <p:embeddedFont>
      <p:font typeface="Open Sans" charset="1" panose="020B0606030504020204"/>
      <p:regular r:id="rId10"/>
    </p:embeddedFont>
    <p:embeddedFont>
      <p:font typeface="Open Sans Ultra-Bold" charset="1" panose="000000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144" y="4146849"/>
            <a:ext cx="18323144" cy="1993301"/>
            <a:chOff x="0" y="0"/>
            <a:chExt cx="4825849" cy="52498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25849" cy="524985"/>
            </a:xfrm>
            <a:custGeom>
              <a:avLst/>
              <a:gdLst/>
              <a:ahLst/>
              <a:cxnLst/>
              <a:rect r="r" b="b" t="t" l="l"/>
              <a:pathLst>
                <a:path h="524985" w="4825849">
                  <a:moveTo>
                    <a:pt x="0" y="0"/>
                  </a:moveTo>
                  <a:lnTo>
                    <a:pt x="4825849" y="0"/>
                  </a:lnTo>
                  <a:lnTo>
                    <a:pt x="4825849" y="524985"/>
                  </a:lnTo>
                  <a:lnTo>
                    <a:pt x="0" y="524985"/>
                  </a:lnTo>
                  <a:close/>
                </a:path>
              </a:pathLst>
            </a:custGeom>
            <a:gradFill rotWithShape="true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25849" cy="5535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00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1046272" y="4295471"/>
            <a:ext cx="16230600" cy="17722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842"/>
              </a:lnSpc>
            </a:pPr>
            <a:r>
              <a:rPr lang="en-US" b="true" sz="6455" spc="193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Ár</a:t>
            </a:r>
            <a:r>
              <a:rPr lang="en-US" b="true" sz="6455" spc="193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ea de servicio: Educación Inicial Giacossa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8180706"/>
            <a:ext cx="9158277" cy="5638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33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Desde el 01/01/2026 a 30/06/2026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28700" y="8677910"/>
            <a:ext cx="6545418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Cantidad total de informes: 60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14492018" y="9378860"/>
            <a:ext cx="3369325" cy="640646"/>
          </a:xfrm>
          <a:custGeom>
            <a:avLst/>
            <a:gdLst/>
            <a:ahLst/>
            <a:cxnLst/>
            <a:rect r="r" b="b" t="t" l="l"/>
            <a:pathLst>
              <a:path h="640646" w="3369325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144" y="0"/>
            <a:ext cx="18323144" cy="1461274"/>
            <a:chOff x="0" y="0"/>
            <a:chExt cx="4825849" cy="38486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25849" cy="384862"/>
            </a:xfrm>
            <a:custGeom>
              <a:avLst/>
              <a:gdLst/>
              <a:ahLst/>
              <a:cxnLst/>
              <a:rect r="r" b="b" t="t" l="l"/>
              <a:pathLst>
                <a:path h="384862" w="4825849">
                  <a:moveTo>
                    <a:pt x="0" y="0"/>
                  </a:moveTo>
                  <a:lnTo>
                    <a:pt x="4825849" y="0"/>
                  </a:lnTo>
                  <a:lnTo>
                    <a:pt x="4825849" y="384862"/>
                  </a:lnTo>
                  <a:lnTo>
                    <a:pt x="0" y="384862"/>
                  </a:lnTo>
                  <a:close/>
                </a:path>
              </a:pathLst>
            </a:custGeom>
            <a:gradFill rotWithShape="true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25849" cy="41343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00"/>
                </a:lnSpc>
              </a:pPr>
            </a:p>
          </p:txBody>
        </p:sp>
      </p:grpSp>
      <p:pic>
        <p:nvPicPr>
          <p:cNvPr name="Picture 5" id="5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9745915" y="1471251"/>
            <a:ext cx="8196420" cy="8196420"/>
          </a:xfrm>
          <a:prstGeom prst="rect">
            <a:avLst/>
          </a:prstGeom>
        </p:spPr>
      </p:pic>
      <p:graphicFrame>
        <p:nvGraphicFramePr>
          <p:cNvPr name="Table 6" id="6"/>
          <p:cNvGraphicFramePr>
            <a:graphicFrameLocks noGrp="true"/>
          </p:cNvGraphicFramePr>
          <p:nvPr/>
        </p:nvGraphicFramePr>
        <p:xfrm>
          <a:off x="1028700" y="2062030"/>
          <a:ext cx="7503519" cy="4344226"/>
        </p:xfrm>
        <a:graphic>
          <a:graphicData uri="http://schemas.openxmlformats.org/drawingml/2006/table">
            <a:tbl>
              <a:tblPr/>
              <a:tblGrid>
                <a:gridCol w="411004"/>
                <a:gridCol w="4860315"/>
                <a:gridCol w="1026056"/>
                <a:gridCol w="1206144"/>
              </a:tblGrid>
              <a:tr h="478124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100"/>
                        </a:lnSpc>
                        <a:defRPr/>
                      </a:pPr>
                      <a:r>
                        <a:rPr lang="en-US" b="true" sz="1500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Tipo de incidente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true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l="0" r="100000" t="0" b="100000"/>
                      </a:path>
                      <a:tileRect r="0" l="-100000" b="0" t="-100000"/>
                    </a:gradFill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100"/>
                        </a:lnSpc>
                        <a:defRPr/>
                      </a:pPr>
                      <a:r>
                        <a:rPr lang="en-US" b="true" sz="1500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Cantidad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true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l="0" r="100000" t="0" b="100000"/>
                      </a:path>
                      <a:tileRect r="0" l="-100000" b="0" t="-100000"/>
                    </a:gradFill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100"/>
                        </a:lnSpc>
                        <a:defRPr/>
                      </a:pPr>
                      <a:r>
                        <a:rPr lang="en-US" b="true" sz="1500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Porcentaje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true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l="0" r="100000" t="0" b="100000"/>
                      </a:path>
                      <a:tileRect r="0" l="-100000" b="0" t="-100000"/>
                    </a:gradFill>
                  </a:tcPr>
                </a:tc>
              </a:tr>
              <a:tr h="429567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00A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Ingre</a:t>
                      </a: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so a jardín municipal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38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63.3%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567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AA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Problemática de vivienda precaria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8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13.3%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567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7FF7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Falta de Higiene 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6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10%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567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B6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Problemática de empleo 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3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5%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567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E1E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Articulación con equipo NIñez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1.7%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567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C0D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Detección de retraso cognitivo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1.7%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567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7B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Detección de sordera 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1.7%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567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F6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Detección de violencia de género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1.7%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567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D957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Falta de alimentación 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1.7%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7" id="7"/>
          <p:cNvSpPr/>
          <p:nvPr/>
        </p:nvSpPr>
        <p:spPr>
          <a:xfrm flipH="false" flipV="false" rot="0">
            <a:off x="14492018" y="9378860"/>
            <a:ext cx="3369325" cy="640646"/>
          </a:xfrm>
          <a:custGeom>
            <a:avLst/>
            <a:gdLst/>
            <a:ahLst/>
            <a:cxnLst/>
            <a:rect r="r" b="b" t="t" l="l"/>
            <a:pathLst>
              <a:path h="640646" w="3369325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028700" y="331539"/>
            <a:ext cx="9400250" cy="7505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045"/>
              </a:lnSpc>
            </a:pPr>
            <a:r>
              <a:rPr lang="en-US" sz="4650" spc="139" b="true">
                <a:solidFill>
                  <a:srgbClr val="FFFFFF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Grafico por tipo de incidente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144" y="0"/>
            <a:ext cx="18323144" cy="1993301"/>
            <a:chOff x="0" y="0"/>
            <a:chExt cx="4825849" cy="52498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25849" cy="524985"/>
            </a:xfrm>
            <a:custGeom>
              <a:avLst/>
              <a:gdLst/>
              <a:ahLst/>
              <a:cxnLst/>
              <a:rect r="r" b="b" t="t" l="l"/>
              <a:pathLst>
                <a:path h="524985" w="4825849">
                  <a:moveTo>
                    <a:pt x="0" y="0"/>
                  </a:moveTo>
                  <a:lnTo>
                    <a:pt x="4825849" y="0"/>
                  </a:lnTo>
                  <a:lnTo>
                    <a:pt x="4825849" y="524985"/>
                  </a:lnTo>
                  <a:lnTo>
                    <a:pt x="0" y="524985"/>
                  </a:lnTo>
                  <a:close/>
                </a:path>
              </a:pathLst>
            </a:custGeom>
            <a:gradFill rotWithShape="true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25849" cy="5535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00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1028700" y="629603"/>
            <a:ext cx="9400250" cy="7505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045"/>
              </a:lnSpc>
            </a:pPr>
            <a:r>
              <a:rPr lang="en-US" sz="4650" spc="139" b="true">
                <a:solidFill>
                  <a:srgbClr val="FFFFFF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Análisis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14492018" y="9378860"/>
            <a:ext cx="3369325" cy="640646"/>
          </a:xfrm>
          <a:custGeom>
            <a:avLst/>
            <a:gdLst/>
            <a:ahLst/>
            <a:cxnLst/>
            <a:rect r="r" b="b" t="t" l="l"/>
            <a:pathLst>
              <a:path h="640646" w="3369325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DAHOmsiSbs8</dc:identifier>
  <dcterms:modified xsi:type="dcterms:W3CDTF">2011-08-01T06:04:30Z</dcterms:modified>
  <cp:revision>1</cp:revision>
  <dc:title>Reporte Semestral Jardin Giacossa Enero - Junio 2026</dc:title>
</cp:coreProperties>
</file>