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</p:sldIdLst>
  <p:sldSz cx="18288000" cy="10287000"/>
  <p:notesSz cx="6858000" cy="9144000"/>
  <p:embeddedFontLst>
    <p:embeddedFont>
      <p:font typeface="Open Sans Bold" charset="1" panose="020B0806030504020204"/>
      <p:regular r:id="rId9"/>
    </p:embeddedFont>
    <p:embeddedFont>
      <p:font typeface="Open Sans" charset="1" panose="020B0606030504020204"/>
      <p:regular r:id="rId10"/>
    </p:embeddedFont>
    <p:embeddedFont>
      <p:font typeface="Open Sans Ultra-Bold" charset="1" panose="0000000000000000000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11" Target="fonts/font11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Relationship Id="rId3" Target="../media/image1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35144" y="4146849"/>
            <a:ext cx="18323144" cy="1993301"/>
            <a:chOff x="0" y="0"/>
            <a:chExt cx="4825849" cy="52498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25849" cy="524985"/>
            </a:xfrm>
            <a:custGeom>
              <a:avLst/>
              <a:gdLst/>
              <a:ahLst/>
              <a:cxnLst/>
              <a:rect r="r" b="b" t="t" l="l"/>
              <a:pathLst>
                <a:path h="524985" w="4825849">
                  <a:moveTo>
                    <a:pt x="0" y="0"/>
                  </a:moveTo>
                  <a:lnTo>
                    <a:pt x="4825849" y="0"/>
                  </a:lnTo>
                  <a:lnTo>
                    <a:pt x="4825849" y="524985"/>
                  </a:lnTo>
                  <a:lnTo>
                    <a:pt x="0" y="524985"/>
                  </a:lnTo>
                  <a:close/>
                </a:path>
              </a:pathLst>
            </a:custGeom>
            <a:gradFill rotWithShape="true">
              <a:gsLst>
                <a:gs pos="0">
                  <a:srgbClr val="B0C829">
                    <a:alpha val="100000"/>
                  </a:srgbClr>
                </a:gs>
                <a:gs pos="100000">
                  <a:srgbClr val="E1BE29">
                    <a:alpha val="100000"/>
                  </a:srgbClr>
                </a:gs>
              </a:gsLst>
              <a:path path="circle">
                <a:fillToRect l="0" r="100000" t="0" b="100000"/>
              </a:path>
              <a:tileRect r="0" l="-100000" b="0" t="-100000"/>
            </a:gradFill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4825849" cy="55356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00"/>
                </a:lnSpc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2253349" y="4777037"/>
            <a:ext cx="13781302" cy="8472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55"/>
              </a:lnSpc>
            </a:pPr>
            <a:r>
              <a:rPr lang="en-US" sz="6355" b="true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Ár</a:t>
            </a:r>
            <a:r>
              <a:rPr lang="en-US" b="true" sz="6355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ea de servicio: Discapacidad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028700" y="8180706"/>
            <a:ext cx="9158277" cy="56387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620"/>
              </a:lnSpc>
            </a:pPr>
            <a:r>
              <a:rPr lang="en-US" sz="3300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Desde el 01/01/2026 a 30/06/2026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028700" y="8677910"/>
            <a:ext cx="6545418" cy="5803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Cantidad total de informes: 13</a:t>
            </a:r>
          </a:p>
        </p:txBody>
      </p:sp>
      <p:sp>
        <p:nvSpPr>
          <p:cNvPr name="Freeform 8" id="8"/>
          <p:cNvSpPr/>
          <p:nvPr/>
        </p:nvSpPr>
        <p:spPr>
          <a:xfrm flipH="false" flipV="false" rot="0">
            <a:off x="14582852" y="9469694"/>
            <a:ext cx="3369325" cy="640646"/>
          </a:xfrm>
          <a:custGeom>
            <a:avLst/>
            <a:gdLst/>
            <a:ahLst/>
            <a:cxnLst/>
            <a:rect r="r" b="b" t="t" l="l"/>
            <a:pathLst>
              <a:path h="640646" w="3369325">
                <a:moveTo>
                  <a:pt x="0" y="0"/>
                </a:moveTo>
                <a:lnTo>
                  <a:pt x="3369324" y="0"/>
                </a:lnTo>
                <a:lnTo>
                  <a:pt x="3369324" y="640647"/>
                </a:lnTo>
                <a:lnTo>
                  <a:pt x="0" y="64064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35144" y="0"/>
            <a:ext cx="18323144" cy="1461274"/>
            <a:chOff x="0" y="0"/>
            <a:chExt cx="4825849" cy="384862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25849" cy="384862"/>
            </a:xfrm>
            <a:custGeom>
              <a:avLst/>
              <a:gdLst/>
              <a:ahLst/>
              <a:cxnLst/>
              <a:rect r="r" b="b" t="t" l="l"/>
              <a:pathLst>
                <a:path h="384862" w="4825849">
                  <a:moveTo>
                    <a:pt x="0" y="0"/>
                  </a:moveTo>
                  <a:lnTo>
                    <a:pt x="4825849" y="0"/>
                  </a:lnTo>
                  <a:lnTo>
                    <a:pt x="4825849" y="384862"/>
                  </a:lnTo>
                  <a:lnTo>
                    <a:pt x="0" y="384862"/>
                  </a:lnTo>
                  <a:close/>
                </a:path>
              </a:pathLst>
            </a:custGeom>
            <a:gradFill rotWithShape="true">
              <a:gsLst>
                <a:gs pos="0">
                  <a:srgbClr val="B0C829">
                    <a:alpha val="100000"/>
                  </a:srgbClr>
                </a:gs>
                <a:gs pos="100000">
                  <a:srgbClr val="E1BE29">
                    <a:alpha val="100000"/>
                  </a:srgbClr>
                </a:gs>
              </a:gsLst>
              <a:path path="circle">
                <a:fillToRect l="0" r="100000" t="0" b="100000"/>
              </a:path>
              <a:tileRect r="0" l="-100000" b="0" t="-100000"/>
            </a:gradFill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4825849" cy="41343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00"/>
                </a:lnSpc>
              </a:pPr>
            </a:p>
          </p:txBody>
        </p:sp>
      </p:grpSp>
      <p:pic>
        <p:nvPicPr>
          <p:cNvPr name="Picture 5" id="5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9745915" y="1471251"/>
            <a:ext cx="8196420" cy="8196420"/>
          </a:xfrm>
          <a:prstGeom prst="rect">
            <a:avLst/>
          </a:prstGeom>
        </p:spPr>
      </p:pic>
      <p:graphicFrame>
        <p:nvGraphicFramePr>
          <p:cNvPr name="Table 6" id="6"/>
          <p:cNvGraphicFramePr>
            <a:graphicFrameLocks noGrp="true"/>
          </p:cNvGraphicFramePr>
          <p:nvPr/>
        </p:nvGraphicFramePr>
        <p:xfrm>
          <a:off x="1028700" y="2154286"/>
          <a:ext cx="7499429" cy="914400"/>
        </p:xfrm>
        <a:graphic>
          <a:graphicData uri="http://schemas.openxmlformats.org/drawingml/2006/table">
            <a:tbl>
              <a:tblPr/>
              <a:tblGrid>
                <a:gridCol w="411004"/>
                <a:gridCol w="4860318"/>
                <a:gridCol w="1021961"/>
                <a:gridCol w="1206145"/>
              </a:tblGrid>
              <a:tr h="481263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100"/>
                        </a:lnSpc>
                        <a:defRPr/>
                      </a:pPr>
                      <a:r>
                        <a:rPr lang="en-US" b="true" sz="1500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Tipo de incidente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rotWithShape="true">
                      <a:gsLst>
                        <a:gs pos="0">
                          <a:srgbClr val="B0C829">
                            <a:alpha val="100000"/>
                          </a:srgbClr>
                        </a:gs>
                        <a:gs pos="100000">
                          <a:srgbClr val="E1BE29">
                            <a:alpha val="100000"/>
                          </a:srgbClr>
                        </a:gs>
                      </a:gsLst>
                      <a:path path="circle">
                        <a:fillToRect l="0" r="100000" t="0" b="100000"/>
                      </a:path>
                      <a:tileRect r="0" l="-100000" b="0" t="-100000"/>
                    </a:gradFill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100"/>
                        </a:lnSpc>
                        <a:defRPr/>
                      </a:pPr>
                      <a:r>
                        <a:rPr lang="en-US" b="true" sz="1500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Cantidad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rotWithShape="true">
                      <a:gsLst>
                        <a:gs pos="0">
                          <a:srgbClr val="B0C829">
                            <a:alpha val="100000"/>
                          </a:srgbClr>
                        </a:gs>
                        <a:gs pos="100000">
                          <a:srgbClr val="E1BE29">
                            <a:alpha val="100000"/>
                          </a:srgbClr>
                        </a:gs>
                      </a:gsLst>
                      <a:path path="circle">
                        <a:fillToRect l="0" r="100000" t="0" b="100000"/>
                      </a:path>
                      <a:tileRect r="0" l="-100000" b="0" t="-100000"/>
                    </a:gradFill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100"/>
                        </a:lnSpc>
                        <a:defRPr/>
                      </a:pPr>
                      <a:r>
                        <a:rPr lang="en-US" b="true" sz="1500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Porcentaje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rotWithShape="true">
                      <a:gsLst>
                        <a:gs pos="0">
                          <a:srgbClr val="B0C829">
                            <a:alpha val="100000"/>
                          </a:srgbClr>
                        </a:gs>
                        <a:gs pos="100000">
                          <a:srgbClr val="E1BE29">
                            <a:alpha val="100000"/>
                          </a:srgbClr>
                        </a:gs>
                      </a:gsLst>
                      <a:path path="circle">
                        <a:fillToRect l="0" r="100000" t="0" b="100000"/>
                      </a:path>
                      <a:tileRect r="0" l="-100000" b="0" t="-100000"/>
                    </a:gradFill>
                  </a:tcPr>
                </a:tc>
              </a:tr>
              <a:tr h="433137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800A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r>
                        <a:rPr lang="en-US" sz="1270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Beneficiario de Vivero municipal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13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100%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name="Freeform 7" id="7"/>
          <p:cNvSpPr/>
          <p:nvPr/>
        </p:nvSpPr>
        <p:spPr>
          <a:xfrm flipH="false" flipV="false" rot="0">
            <a:off x="14492018" y="9378860"/>
            <a:ext cx="3369325" cy="640646"/>
          </a:xfrm>
          <a:custGeom>
            <a:avLst/>
            <a:gdLst/>
            <a:ahLst/>
            <a:cxnLst/>
            <a:rect r="r" b="b" t="t" l="l"/>
            <a:pathLst>
              <a:path h="640646" w="3369325">
                <a:moveTo>
                  <a:pt x="0" y="0"/>
                </a:moveTo>
                <a:lnTo>
                  <a:pt x="3369324" y="0"/>
                </a:lnTo>
                <a:lnTo>
                  <a:pt x="3369324" y="640647"/>
                </a:lnTo>
                <a:lnTo>
                  <a:pt x="0" y="64064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1028700" y="331539"/>
            <a:ext cx="9400250" cy="7505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045"/>
              </a:lnSpc>
            </a:pPr>
            <a:r>
              <a:rPr lang="en-US" sz="4650" spc="139" b="true">
                <a:solidFill>
                  <a:srgbClr val="FFFFFF"/>
                </a:solidFill>
                <a:latin typeface="Open Sans Ultra-Bold"/>
                <a:ea typeface="Open Sans Ultra-Bold"/>
                <a:cs typeface="Open Sans Ultra-Bold"/>
                <a:sym typeface="Open Sans Ultra-Bold"/>
              </a:rPr>
              <a:t>Grafico por tipo de incidente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35144" y="0"/>
            <a:ext cx="18323144" cy="1993301"/>
            <a:chOff x="0" y="0"/>
            <a:chExt cx="4825849" cy="52498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25849" cy="524985"/>
            </a:xfrm>
            <a:custGeom>
              <a:avLst/>
              <a:gdLst/>
              <a:ahLst/>
              <a:cxnLst/>
              <a:rect r="r" b="b" t="t" l="l"/>
              <a:pathLst>
                <a:path h="524985" w="4825849">
                  <a:moveTo>
                    <a:pt x="0" y="0"/>
                  </a:moveTo>
                  <a:lnTo>
                    <a:pt x="4825849" y="0"/>
                  </a:lnTo>
                  <a:lnTo>
                    <a:pt x="4825849" y="524985"/>
                  </a:lnTo>
                  <a:lnTo>
                    <a:pt x="0" y="524985"/>
                  </a:lnTo>
                  <a:close/>
                </a:path>
              </a:pathLst>
            </a:custGeom>
            <a:gradFill rotWithShape="true">
              <a:gsLst>
                <a:gs pos="0">
                  <a:srgbClr val="B0C829">
                    <a:alpha val="100000"/>
                  </a:srgbClr>
                </a:gs>
                <a:gs pos="100000">
                  <a:srgbClr val="E1BE29">
                    <a:alpha val="100000"/>
                  </a:srgbClr>
                </a:gs>
              </a:gsLst>
              <a:path path="circle">
                <a:fillToRect l="0" r="100000" t="0" b="100000"/>
              </a:path>
              <a:tileRect r="0" l="-100000" b="0" t="-100000"/>
            </a:gradFill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4825849" cy="55356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00"/>
                </a:lnSpc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1028700" y="629603"/>
            <a:ext cx="9400250" cy="7505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045"/>
              </a:lnSpc>
            </a:pPr>
            <a:r>
              <a:rPr lang="en-US" sz="4650" spc="139" b="true">
                <a:solidFill>
                  <a:srgbClr val="FFFFFF"/>
                </a:solidFill>
                <a:latin typeface="Open Sans Ultra-Bold"/>
                <a:ea typeface="Open Sans Ultra-Bold"/>
                <a:cs typeface="Open Sans Ultra-Bold"/>
                <a:sym typeface="Open Sans Ultra-Bold"/>
              </a:rPr>
              <a:t>Análisis</a:t>
            </a:r>
          </a:p>
        </p:txBody>
      </p:sp>
      <p:sp>
        <p:nvSpPr>
          <p:cNvPr name="Freeform 6" id="6"/>
          <p:cNvSpPr/>
          <p:nvPr/>
        </p:nvSpPr>
        <p:spPr>
          <a:xfrm flipH="false" flipV="false" rot="0">
            <a:off x="14492018" y="9378860"/>
            <a:ext cx="3369325" cy="640646"/>
          </a:xfrm>
          <a:custGeom>
            <a:avLst/>
            <a:gdLst/>
            <a:ahLst/>
            <a:cxnLst/>
            <a:rect r="r" b="b" t="t" l="l"/>
            <a:pathLst>
              <a:path h="640646" w="3369325">
                <a:moveTo>
                  <a:pt x="0" y="0"/>
                </a:moveTo>
                <a:lnTo>
                  <a:pt x="3369324" y="0"/>
                </a:lnTo>
                <a:lnTo>
                  <a:pt x="3369324" y="640647"/>
                </a:lnTo>
                <a:lnTo>
                  <a:pt x="0" y="64064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DAHOmrCo0WA</dc:identifier>
  <dcterms:modified xsi:type="dcterms:W3CDTF">2011-08-01T06:04:30Z</dcterms:modified>
  <cp:revision>1</cp:revision>
  <dc:title>Reporte Semestral Discapacidad Enero - Junio 2026</dc:title>
</cp:coreProperties>
</file>