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</p:sldIdLst>
  <p:sldSz cx="18288000" cy="10287000"/>
  <p:notesSz cx="6858000" cy="9144000"/>
  <p:embeddedFontLst>
    <p:embeddedFont>
      <p:font typeface="Open Sans" panose="020B0606030504020204" pitchFamily="34" charset="0"/>
      <p:regular r:id="rId5"/>
      <p:bold r:id="rId6"/>
      <p:italic r:id="rId7"/>
      <p:boldItalic r:id="rId8"/>
    </p:embeddedFont>
    <p:embeddedFont>
      <p:font typeface="Open Sans Bold" panose="020B0806030504020204" charset="0"/>
      <p:regular r:id="rId9"/>
    </p:embeddedFont>
    <p:embeddedFont>
      <p:font typeface="Open Sans Ultra-Bold" panose="020B0604020202020204" charset="0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97E198-7236-4B4F-9457-3800EF6CBFA0}" v="1" dt="2026-04-06T12:53:19.1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47" d="100"/>
          <a:sy n="47" d="100"/>
        </p:scale>
        <p:origin x="1138" y="26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5" Type="http://schemas.microsoft.com/office/2015/10/relationships/revisionInfo" Target="revisionInfo.xml"/><Relationship Id="rId10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5144" y="4146849"/>
            <a:ext cx="18323144" cy="1993301"/>
            <a:chOff x="0" y="0"/>
            <a:chExt cx="4825849" cy="52498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25849" cy="524985"/>
            </a:xfrm>
            <a:custGeom>
              <a:avLst/>
              <a:gdLst/>
              <a:ahLst/>
              <a:cxnLst/>
              <a:rect l="l" t="t" r="r" b="b"/>
              <a:pathLst>
                <a:path w="4825849" h="524985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1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s-A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0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46272" y="4589179"/>
            <a:ext cx="16230600" cy="104196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391"/>
              </a:lnSpc>
            </a:pPr>
            <a:r>
              <a:rPr lang="en-US" sz="6455" b="1" spc="193">
                <a:solidFill>
                  <a:srgbClr val="FFFFFF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Área de servicio: Equipo de admisión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28700" y="8180706"/>
            <a:ext cx="9158277" cy="5638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Desde el 01/01/2025 a 31/12/2025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28700" y="8677910"/>
            <a:ext cx="6545418" cy="5803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759"/>
              </a:lnSpc>
            </a:pPr>
            <a:r>
              <a:rPr lang="en-US" sz="3399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Cantidad total de informes: 220</a:t>
            </a:r>
          </a:p>
        </p:txBody>
      </p:sp>
      <p:sp>
        <p:nvSpPr>
          <p:cNvPr id="8" name="Freeform 8"/>
          <p:cNvSpPr/>
          <p:nvPr/>
        </p:nvSpPr>
        <p:spPr>
          <a:xfrm>
            <a:off x="15679994" y="1028700"/>
            <a:ext cx="1579306" cy="1122887"/>
          </a:xfrm>
          <a:custGeom>
            <a:avLst/>
            <a:gdLst/>
            <a:ahLst/>
            <a:cxnLst/>
            <a:rect l="l" t="t" r="r" b="b"/>
            <a:pathLst>
              <a:path w="1579306" h="1122887">
                <a:moveTo>
                  <a:pt x="0" y="0"/>
                </a:moveTo>
                <a:lnTo>
                  <a:pt x="1579306" y="0"/>
                </a:lnTo>
                <a:lnTo>
                  <a:pt x="1579306" y="1122887"/>
                </a:lnTo>
                <a:lnTo>
                  <a:pt x="0" y="112288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5144" y="0"/>
            <a:ext cx="18323144" cy="1993301"/>
            <a:chOff x="0" y="0"/>
            <a:chExt cx="4825849" cy="52498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25849" cy="524985"/>
            </a:xfrm>
            <a:custGeom>
              <a:avLst/>
              <a:gdLst/>
              <a:ahLst/>
              <a:cxnLst/>
              <a:rect l="l" t="t" r="r" b="b"/>
              <a:pathLst>
                <a:path w="4825849" h="524985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1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s-A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00"/>
                </a:lnSpc>
              </a:pPr>
              <a:endParaRPr/>
            </a:p>
          </p:txBody>
        </p:sp>
      </p:grpSp>
      <p:pic>
        <p:nvPicPr>
          <p:cNvPr id="5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8192" y="1897192"/>
            <a:ext cx="8030299" cy="8030299"/>
          </a:xfrm>
          <a:prstGeom prst="rect">
            <a:avLst/>
          </a:prstGeom>
        </p:spPr>
      </p:pic>
      <p:sp>
        <p:nvSpPr>
          <p:cNvPr id="6" name="Freeform 6"/>
          <p:cNvSpPr/>
          <p:nvPr/>
        </p:nvSpPr>
        <p:spPr>
          <a:xfrm rot="38845">
            <a:off x="11572225" y="3571225"/>
            <a:ext cx="4682235" cy="4682235"/>
          </a:xfrm>
          <a:custGeom>
            <a:avLst/>
            <a:gdLst/>
            <a:ahLst/>
            <a:cxnLst/>
            <a:rect l="l" t="t" r="r" b="b"/>
            <a:pathLst>
              <a:path w="4682235" h="4682235">
                <a:moveTo>
                  <a:pt x="0" y="0"/>
                </a:moveTo>
                <a:lnTo>
                  <a:pt x="4682235" y="0"/>
                </a:lnTo>
                <a:lnTo>
                  <a:pt x="4682235" y="4682235"/>
                </a:lnTo>
                <a:lnTo>
                  <a:pt x="0" y="468223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7" name="AutoShape 7"/>
          <p:cNvSpPr/>
          <p:nvPr/>
        </p:nvSpPr>
        <p:spPr>
          <a:xfrm>
            <a:off x="1028700" y="2566398"/>
            <a:ext cx="242688" cy="242688"/>
          </a:xfrm>
          <a:prstGeom prst="rect">
            <a:avLst/>
          </a:prstGeom>
          <a:solidFill>
            <a:srgbClr val="1800AD"/>
          </a:solidFill>
        </p:spPr>
        <p:txBody>
          <a:bodyPr/>
          <a:lstStyle/>
          <a:p>
            <a:endParaRPr lang="es-AR"/>
          </a:p>
        </p:txBody>
      </p:sp>
      <p:sp>
        <p:nvSpPr>
          <p:cNvPr id="8" name="AutoShape 8"/>
          <p:cNvSpPr/>
          <p:nvPr/>
        </p:nvSpPr>
        <p:spPr>
          <a:xfrm>
            <a:off x="1028700" y="2863267"/>
            <a:ext cx="242688" cy="242688"/>
          </a:xfrm>
          <a:prstGeom prst="rect">
            <a:avLst/>
          </a:prstGeom>
          <a:solidFill>
            <a:srgbClr val="004AAD"/>
          </a:solidFill>
        </p:spPr>
        <p:txBody>
          <a:bodyPr/>
          <a:lstStyle/>
          <a:p>
            <a:endParaRPr lang="es-AR"/>
          </a:p>
        </p:txBody>
      </p:sp>
      <p:sp>
        <p:nvSpPr>
          <p:cNvPr id="9" name="AutoShape 9"/>
          <p:cNvSpPr/>
          <p:nvPr/>
        </p:nvSpPr>
        <p:spPr>
          <a:xfrm>
            <a:off x="1028700" y="3161090"/>
            <a:ext cx="242688" cy="242688"/>
          </a:xfrm>
          <a:prstGeom prst="rect">
            <a:avLst/>
          </a:prstGeom>
          <a:solidFill>
            <a:srgbClr val="5170FF"/>
          </a:solidFill>
        </p:spPr>
        <p:txBody>
          <a:bodyPr/>
          <a:lstStyle/>
          <a:p>
            <a:endParaRPr lang="es-AR"/>
          </a:p>
        </p:txBody>
      </p:sp>
      <p:sp>
        <p:nvSpPr>
          <p:cNvPr id="10" name="AutoShape 10"/>
          <p:cNvSpPr/>
          <p:nvPr/>
        </p:nvSpPr>
        <p:spPr>
          <a:xfrm>
            <a:off x="1028700" y="3458913"/>
            <a:ext cx="242688" cy="242688"/>
          </a:xfrm>
          <a:prstGeom prst="rect">
            <a:avLst/>
          </a:prstGeom>
          <a:solidFill>
            <a:srgbClr val="38B6FF"/>
          </a:solidFill>
        </p:spPr>
        <p:txBody>
          <a:bodyPr/>
          <a:lstStyle/>
          <a:p>
            <a:endParaRPr lang="es-AR"/>
          </a:p>
        </p:txBody>
      </p:sp>
      <p:sp>
        <p:nvSpPr>
          <p:cNvPr id="11" name="AutoShape 11"/>
          <p:cNvSpPr/>
          <p:nvPr/>
        </p:nvSpPr>
        <p:spPr>
          <a:xfrm>
            <a:off x="1028700" y="3756735"/>
            <a:ext cx="242688" cy="242688"/>
          </a:xfrm>
          <a:prstGeom prst="rect">
            <a:avLst/>
          </a:prstGeom>
          <a:solidFill>
            <a:srgbClr val="5CE1E6"/>
          </a:solidFill>
        </p:spPr>
        <p:txBody>
          <a:bodyPr/>
          <a:lstStyle/>
          <a:p>
            <a:endParaRPr lang="es-AR"/>
          </a:p>
        </p:txBody>
      </p:sp>
      <p:sp>
        <p:nvSpPr>
          <p:cNvPr id="12" name="AutoShape 12"/>
          <p:cNvSpPr/>
          <p:nvPr/>
        </p:nvSpPr>
        <p:spPr>
          <a:xfrm>
            <a:off x="1028700" y="4054558"/>
            <a:ext cx="242688" cy="242688"/>
          </a:xfrm>
          <a:prstGeom prst="rect">
            <a:avLst/>
          </a:prstGeom>
          <a:solidFill>
            <a:srgbClr val="0CC0DF"/>
          </a:solidFill>
        </p:spPr>
        <p:txBody>
          <a:bodyPr/>
          <a:lstStyle/>
          <a:p>
            <a:endParaRPr lang="es-AR"/>
          </a:p>
        </p:txBody>
      </p:sp>
      <p:sp>
        <p:nvSpPr>
          <p:cNvPr id="13" name="TextBox 13"/>
          <p:cNvSpPr txBox="1"/>
          <p:nvPr/>
        </p:nvSpPr>
        <p:spPr>
          <a:xfrm>
            <a:off x="1354411" y="2536111"/>
            <a:ext cx="5981694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AYUDA SOCIAL PARA PAGO DE SERVICIOS 39.1% (86)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028700" y="629603"/>
            <a:ext cx="9400250" cy="750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b="1" spc="139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Grafico por tipo de incidente</a:t>
            </a:r>
          </a:p>
        </p:txBody>
      </p:sp>
      <p:sp>
        <p:nvSpPr>
          <p:cNvPr id="15" name="Freeform 15"/>
          <p:cNvSpPr/>
          <p:nvPr/>
        </p:nvSpPr>
        <p:spPr>
          <a:xfrm>
            <a:off x="1150044" y="8251753"/>
            <a:ext cx="1579306" cy="1122887"/>
          </a:xfrm>
          <a:custGeom>
            <a:avLst/>
            <a:gdLst/>
            <a:ahLst/>
            <a:cxnLst/>
            <a:rect l="l" t="t" r="r" b="b"/>
            <a:pathLst>
              <a:path w="1579306" h="1122887">
                <a:moveTo>
                  <a:pt x="0" y="0"/>
                </a:moveTo>
                <a:lnTo>
                  <a:pt x="1579306" y="0"/>
                </a:lnTo>
                <a:lnTo>
                  <a:pt x="1579306" y="1122886"/>
                </a:lnTo>
                <a:lnTo>
                  <a:pt x="0" y="112288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s-AR"/>
          </a:p>
        </p:txBody>
      </p:sp>
      <p:sp>
        <p:nvSpPr>
          <p:cNvPr id="16" name="TextBox 16"/>
          <p:cNvSpPr txBox="1"/>
          <p:nvPr/>
        </p:nvSpPr>
        <p:spPr>
          <a:xfrm>
            <a:off x="1354411" y="2837298"/>
            <a:ext cx="5981694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AYUDA SOCIAL PARA ALQUILER 25.9% (57)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354411" y="3138485"/>
            <a:ext cx="5981694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SOLICITUD BUSQUEDA DE ALQUILER 9.1% (20)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354411" y="3440410"/>
            <a:ext cx="6365655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AYUDA ECONÓMICA PARA EL PAGO SERVICIOS 7.7% (17)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1354411" y="3742335"/>
            <a:ext cx="5981694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AYUDA ECONÓMICA PAGO DE ALQUILER 4.1% (9)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354411" y="4044260"/>
            <a:ext cx="5981694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AYUDA SOCIAL PARA VIVIENDA 2.7% (6)</a:t>
            </a:r>
          </a:p>
        </p:txBody>
      </p:sp>
      <p:sp>
        <p:nvSpPr>
          <p:cNvPr id="21" name="AutoShape 21"/>
          <p:cNvSpPr/>
          <p:nvPr/>
        </p:nvSpPr>
        <p:spPr>
          <a:xfrm>
            <a:off x="1028700" y="4368596"/>
            <a:ext cx="242688" cy="242688"/>
          </a:xfrm>
          <a:prstGeom prst="rect">
            <a:avLst/>
          </a:prstGeom>
          <a:solidFill>
            <a:srgbClr val="0097B2"/>
          </a:solidFill>
        </p:spPr>
        <p:txBody>
          <a:bodyPr/>
          <a:lstStyle/>
          <a:p>
            <a:endParaRPr lang="es-AR"/>
          </a:p>
        </p:txBody>
      </p:sp>
      <p:sp>
        <p:nvSpPr>
          <p:cNvPr id="22" name="AutoShape 22"/>
          <p:cNvSpPr/>
          <p:nvPr/>
        </p:nvSpPr>
        <p:spPr>
          <a:xfrm>
            <a:off x="1028700" y="4665466"/>
            <a:ext cx="242688" cy="242688"/>
          </a:xfrm>
          <a:prstGeom prst="rect">
            <a:avLst/>
          </a:prstGeom>
          <a:solidFill>
            <a:srgbClr val="00BF63"/>
          </a:solidFill>
        </p:spPr>
        <p:txBody>
          <a:bodyPr/>
          <a:lstStyle/>
          <a:p>
            <a:endParaRPr lang="es-AR"/>
          </a:p>
        </p:txBody>
      </p:sp>
      <p:sp>
        <p:nvSpPr>
          <p:cNvPr id="23" name="AutoShape 23"/>
          <p:cNvSpPr/>
          <p:nvPr/>
        </p:nvSpPr>
        <p:spPr>
          <a:xfrm>
            <a:off x="1028700" y="4963288"/>
            <a:ext cx="242688" cy="242688"/>
          </a:xfrm>
          <a:prstGeom prst="rect">
            <a:avLst/>
          </a:prstGeom>
          <a:solidFill>
            <a:srgbClr val="7ED957"/>
          </a:solidFill>
        </p:spPr>
        <p:txBody>
          <a:bodyPr/>
          <a:lstStyle/>
          <a:p>
            <a:endParaRPr lang="es-AR"/>
          </a:p>
        </p:txBody>
      </p:sp>
      <p:sp>
        <p:nvSpPr>
          <p:cNvPr id="24" name="AutoShape 24"/>
          <p:cNvSpPr/>
          <p:nvPr/>
        </p:nvSpPr>
        <p:spPr>
          <a:xfrm>
            <a:off x="1028700" y="5261111"/>
            <a:ext cx="242688" cy="242688"/>
          </a:xfrm>
          <a:prstGeom prst="rect">
            <a:avLst/>
          </a:prstGeom>
          <a:solidFill>
            <a:srgbClr val="C1FF72"/>
          </a:solidFill>
        </p:spPr>
        <p:txBody>
          <a:bodyPr/>
          <a:lstStyle/>
          <a:p>
            <a:endParaRPr lang="es-AR"/>
          </a:p>
        </p:txBody>
      </p:sp>
      <p:sp>
        <p:nvSpPr>
          <p:cNvPr id="25" name="AutoShape 25"/>
          <p:cNvSpPr/>
          <p:nvPr/>
        </p:nvSpPr>
        <p:spPr>
          <a:xfrm>
            <a:off x="1028700" y="5558933"/>
            <a:ext cx="242688" cy="242688"/>
          </a:xfrm>
          <a:prstGeom prst="rect">
            <a:avLst/>
          </a:prstGeom>
          <a:solidFill>
            <a:srgbClr val="FFA748"/>
          </a:solidFill>
        </p:spPr>
        <p:txBody>
          <a:bodyPr/>
          <a:lstStyle/>
          <a:p>
            <a:endParaRPr lang="es-AR"/>
          </a:p>
        </p:txBody>
      </p:sp>
      <p:sp>
        <p:nvSpPr>
          <p:cNvPr id="26" name="AutoShape 26"/>
          <p:cNvSpPr/>
          <p:nvPr/>
        </p:nvSpPr>
        <p:spPr>
          <a:xfrm>
            <a:off x="1028700" y="5856756"/>
            <a:ext cx="242688" cy="242688"/>
          </a:xfrm>
          <a:prstGeom prst="rect">
            <a:avLst/>
          </a:prstGeom>
          <a:solidFill>
            <a:srgbClr val="4A7FF7"/>
          </a:solidFill>
        </p:spPr>
        <p:txBody>
          <a:bodyPr/>
          <a:lstStyle/>
          <a:p>
            <a:endParaRPr lang="es-AR"/>
          </a:p>
        </p:txBody>
      </p:sp>
      <p:sp>
        <p:nvSpPr>
          <p:cNvPr id="27" name="TextBox 27"/>
          <p:cNvSpPr txBox="1"/>
          <p:nvPr/>
        </p:nvSpPr>
        <p:spPr>
          <a:xfrm>
            <a:off x="1354411" y="4338309"/>
            <a:ext cx="6247328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ASESORAMIENTO LEGAL 2.3% (5)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354411" y="4639496"/>
            <a:ext cx="4543157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ALIMENTACIÓN 1.8% (4)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354411" y="4940683"/>
            <a:ext cx="5981694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AYUDA SOCIAL ALIMENTACIÓN 1.8% (4)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354411" y="5242608"/>
            <a:ext cx="5981694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AYUDA SOCIAL PARA SALUD 0.9% (2)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354411" y="5544533"/>
            <a:ext cx="5981694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NECESIDAD DE INSERCIÓN LABORAL 0.9% (2)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354411" y="5846459"/>
            <a:ext cx="8599596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ORIENTACIÓN CON PROBLEMÁTICAS DE CONSUMO PROBLEMÁTICO 0.9% (2) </a:t>
            </a:r>
          </a:p>
        </p:txBody>
      </p:sp>
      <p:sp>
        <p:nvSpPr>
          <p:cNvPr id="33" name="AutoShape 33"/>
          <p:cNvSpPr/>
          <p:nvPr/>
        </p:nvSpPr>
        <p:spPr>
          <a:xfrm>
            <a:off x="1028700" y="6156172"/>
            <a:ext cx="242688" cy="242688"/>
          </a:xfrm>
          <a:prstGeom prst="rect">
            <a:avLst/>
          </a:prstGeom>
          <a:solidFill>
            <a:srgbClr val="AE8DF5"/>
          </a:solidFill>
        </p:spPr>
        <p:txBody>
          <a:bodyPr/>
          <a:lstStyle/>
          <a:p>
            <a:endParaRPr lang="es-AR"/>
          </a:p>
        </p:txBody>
      </p:sp>
      <p:sp>
        <p:nvSpPr>
          <p:cNvPr id="34" name="AutoShape 34"/>
          <p:cNvSpPr/>
          <p:nvPr/>
        </p:nvSpPr>
        <p:spPr>
          <a:xfrm>
            <a:off x="1028700" y="6453041"/>
            <a:ext cx="242688" cy="242688"/>
          </a:xfrm>
          <a:prstGeom prst="rect">
            <a:avLst/>
          </a:prstGeom>
          <a:solidFill>
            <a:srgbClr val="FFBD59"/>
          </a:solidFill>
        </p:spPr>
        <p:txBody>
          <a:bodyPr/>
          <a:lstStyle/>
          <a:p>
            <a:endParaRPr lang="es-AR"/>
          </a:p>
        </p:txBody>
      </p:sp>
      <p:sp>
        <p:nvSpPr>
          <p:cNvPr id="35" name="AutoShape 35"/>
          <p:cNvSpPr/>
          <p:nvPr/>
        </p:nvSpPr>
        <p:spPr>
          <a:xfrm>
            <a:off x="1028700" y="6750863"/>
            <a:ext cx="242688" cy="242688"/>
          </a:xfrm>
          <a:prstGeom prst="rect">
            <a:avLst/>
          </a:prstGeom>
          <a:solidFill>
            <a:srgbClr val="FFDE59"/>
          </a:solidFill>
        </p:spPr>
        <p:txBody>
          <a:bodyPr/>
          <a:lstStyle/>
          <a:p>
            <a:endParaRPr lang="es-AR"/>
          </a:p>
        </p:txBody>
      </p:sp>
      <p:sp>
        <p:nvSpPr>
          <p:cNvPr id="36" name="AutoShape 36"/>
          <p:cNvSpPr/>
          <p:nvPr/>
        </p:nvSpPr>
        <p:spPr>
          <a:xfrm>
            <a:off x="1028700" y="7048686"/>
            <a:ext cx="242688" cy="242688"/>
          </a:xfrm>
          <a:prstGeom prst="rect">
            <a:avLst/>
          </a:prstGeom>
          <a:solidFill>
            <a:srgbClr val="FF5757"/>
          </a:solidFill>
        </p:spPr>
        <p:txBody>
          <a:bodyPr/>
          <a:lstStyle/>
          <a:p>
            <a:endParaRPr lang="es-AR"/>
          </a:p>
        </p:txBody>
      </p:sp>
      <p:sp>
        <p:nvSpPr>
          <p:cNvPr id="37" name="AutoShape 37"/>
          <p:cNvSpPr/>
          <p:nvPr/>
        </p:nvSpPr>
        <p:spPr>
          <a:xfrm>
            <a:off x="1028700" y="7346509"/>
            <a:ext cx="242688" cy="242688"/>
          </a:xfrm>
          <a:prstGeom prst="rect">
            <a:avLst/>
          </a:prstGeom>
          <a:solidFill>
            <a:srgbClr val="E978C4"/>
          </a:solidFill>
        </p:spPr>
        <p:txBody>
          <a:bodyPr/>
          <a:lstStyle/>
          <a:p>
            <a:endParaRPr lang="es-AR"/>
          </a:p>
        </p:txBody>
      </p:sp>
      <p:sp>
        <p:nvSpPr>
          <p:cNvPr id="38" name="AutoShape 38"/>
          <p:cNvSpPr/>
          <p:nvPr/>
        </p:nvSpPr>
        <p:spPr>
          <a:xfrm>
            <a:off x="1028700" y="7644331"/>
            <a:ext cx="242688" cy="242688"/>
          </a:xfrm>
          <a:prstGeom prst="rect">
            <a:avLst/>
          </a:prstGeom>
          <a:solidFill>
            <a:srgbClr val="5CD4D3"/>
          </a:solidFill>
        </p:spPr>
        <p:txBody>
          <a:bodyPr/>
          <a:lstStyle/>
          <a:p>
            <a:endParaRPr lang="es-AR"/>
          </a:p>
        </p:txBody>
      </p:sp>
      <p:sp>
        <p:nvSpPr>
          <p:cNvPr id="39" name="TextBox 39"/>
          <p:cNvSpPr txBox="1"/>
          <p:nvPr/>
        </p:nvSpPr>
        <p:spPr>
          <a:xfrm>
            <a:off x="1354411" y="6125885"/>
            <a:ext cx="6365655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AYUDA SOCIAL PARA VIVIENDA REFACCIÓN 0.5% (1)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354411" y="6427071"/>
            <a:ext cx="6365655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ORIENTACIÓN CON INSERCIÓN ARTÍSTICA 0.5% (1)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354411" y="6728258"/>
            <a:ext cx="5981694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AYUDA ECONÓMICA PARA VIVIENDA 0.5% (1)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354411" y="7030183"/>
            <a:ext cx="5981694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AYUDA SOCIAL PARA MUDANZA  0.5% (1)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354411" y="7332109"/>
            <a:ext cx="7455877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ORIENTACIÓN RESOLUCIÓN DE CONFLICTOS SIMBÓLICOS 0.5% (1)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354411" y="7634034"/>
            <a:ext cx="5981694" cy="26474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149"/>
              </a:lnSpc>
            </a:pPr>
            <a:r>
              <a:rPr lang="en-US" sz="1653" b="1" spc="8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PROBLEMÁTICA DE SALUD MENTAL 0.5% (1)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5144" y="0"/>
            <a:ext cx="18323144" cy="1993301"/>
            <a:chOff x="0" y="0"/>
            <a:chExt cx="4825849" cy="524985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825849" cy="524985"/>
            </a:xfrm>
            <a:custGeom>
              <a:avLst/>
              <a:gdLst/>
              <a:ahLst/>
              <a:cxnLst/>
              <a:rect l="l" t="t" r="r" b="b"/>
              <a:pathLst>
                <a:path w="4825849" h="524985">
                  <a:moveTo>
                    <a:pt x="0" y="0"/>
                  </a:moveTo>
                  <a:lnTo>
                    <a:pt x="4825849" y="0"/>
                  </a:lnTo>
                  <a:lnTo>
                    <a:pt x="4825849" y="524985"/>
                  </a:lnTo>
                  <a:lnTo>
                    <a:pt x="0" y="524985"/>
                  </a:lnTo>
                  <a:close/>
                </a:path>
              </a:pathLst>
            </a:custGeom>
            <a:gradFill rotWithShape="1">
              <a:gsLst>
                <a:gs pos="0">
                  <a:srgbClr val="B0C829">
                    <a:alpha val="100000"/>
                  </a:srgbClr>
                </a:gs>
                <a:gs pos="100000">
                  <a:srgbClr val="E1BE29">
                    <a:alpha val="100000"/>
                  </a:srgbClr>
                </a:gs>
              </a:gsLst>
              <a:path path="circle">
                <a:fillToRect r="100000" b="100000"/>
              </a:path>
              <a:tileRect l="-100000" t="-100000"/>
            </a:gradFill>
          </p:spPr>
          <p:txBody>
            <a:bodyPr/>
            <a:lstStyle/>
            <a:p>
              <a:endParaRPr lang="es-A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4825849" cy="55356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0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629603"/>
            <a:ext cx="9400250" cy="7505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045"/>
              </a:lnSpc>
            </a:pPr>
            <a:r>
              <a:rPr lang="en-US" sz="4650" b="1" spc="139">
                <a:solidFill>
                  <a:srgbClr val="FFFFFF"/>
                </a:solidFill>
                <a:latin typeface="Open Sans Ultra-Bold"/>
                <a:ea typeface="Open Sans Ultra-Bold"/>
                <a:cs typeface="Open Sans Ultra-Bold"/>
                <a:sym typeface="Open Sans Ultra-Bold"/>
              </a:rPr>
              <a:t>Análisis</a:t>
            </a:r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002290AC-FF01-0919-B905-FD1EAE39D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CB414CBE-7CED-C71E-B71B-7CC9C7CE3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48266"/>
            <a:ext cx="17373600" cy="7664096"/>
          </a:xfrm>
        </p:spPr>
        <p:txBody>
          <a:bodyPr>
            <a:normAutofit fontScale="77500" lnSpcReduction="20000"/>
          </a:bodyPr>
          <a:lstStyle/>
          <a:p>
            <a:r>
              <a:rPr lang="es-ES" dirty="0"/>
              <a:t>El gráfico muestra la distribución de distintos tipos de incidentes atendidos, evidenciando con claridad una fuerte concentración en problemáticas vinculadas al acceso y mantenimiento de la vivienda. </a:t>
            </a:r>
          </a:p>
          <a:p>
            <a:r>
              <a:rPr lang="es-ES" dirty="0"/>
              <a:t>Las conclusiones del informe representan todas las demandas registradas por el equipo de admisión de Nido, área social, en el año 2025</a:t>
            </a:r>
          </a:p>
          <a:p>
            <a:r>
              <a:rPr lang="es-ES" dirty="0"/>
              <a:t>En primer lugar, destaca de manera contundente la categoría </a:t>
            </a:r>
            <a:r>
              <a:rPr lang="es-ES" b="1" dirty="0"/>
              <a:t>“ayuda social para pago de servicios”</a:t>
            </a:r>
            <a:r>
              <a:rPr lang="es-ES" dirty="0"/>
              <a:t>, que representa el 39,1% de los casos (86 registros). Esto indica que la principal demanda está asociada a dificultades para cubrir gastos básicos como luz, agua o gas, lo que sugiere un contexto de vulnerabilidad económica sostenida en los hogares.</a:t>
            </a:r>
          </a:p>
          <a:p>
            <a:r>
              <a:rPr lang="es-ES" dirty="0"/>
              <a:t>En segundo lugar, aparece </a:t>
            </a:r>
            <a:r>
              <a:rPr lang="es-ES" b="1" dirty="0"/>
              <a:t>“ayuda social para alquiler”</a:t>
            </a:r>
            <a:r>
              <a:rPr lang="es-ES" dirty="0"/>
              <a:t> con un 25,9% (57 casos), consolidando la idea de que el acceso y la permanencia en la vivienda constituyen un problema estructural. Si se suman ambas categorías principales, más del 65% de los incidentes están relacionados directamente con la necesidad de sostener condiciones habitacionales básicas.</a:t>
            </a:r>
          </a:p>
          <a:p>
            <a:r>
              <a:rPr lang="es-ES" dirty="0"/>
              <a:t>Un tercer grupo relevante lo conforma la </a:t>
            </a:r>
            <a:r>
              <a:rPr lang="es-ES" b="1" dirty="0"/>
              <a:t>“solicitud de búsqueda de alquiler”</a:t>
            </a:r>
            <a:r>
              <a:rPr lang="es-ES" dirty="0"/>
              <a:t> (9,1%) y la </a:t>
            </a:r>
            <a:r>
              <a:rPr lang="es-ES" b="1" dirty="0"/>
              <a:t>“ayuda económica para el pago de servicios”</a:t>
            </a:r>
            <a:r>
              <a:rPr lang="es-ES" dirty="0"/>
              <a:t> (7,7%), junto con la </a:t>
            </a:r>
            <a:r>
              <a:rPr lang="es-ES" b="1" dirty="0"/>
              <a:t>“ayuda económica para pago de alquiler”</a:t>
            </a:r>
            <a:r>
              <a:rPr lang="es-ES" dirty="0"/>
              <a:t> (4,1%). Estas categorías refuerzan la centralidad del problema habitacional, tanto desde la dificultad para acceder a una vivienda como para sostenerla económicamente.</a:t>
            </a:r>
          </a:p>
          <a:p>
            <a:r>
              <a:rPr lang="es-ES" dirty="0"/>
              <a:t>A partir de allí, el resto de las categorías presenta una participación significativamente menor y más fragmentada. Entre ellas se encuentran </a:t>
            </a:r>
            <a:r>
              <a:rPr lang="es-ES" b="1" dirty="0"/>
              <a:t>“ayuda social para vivienda”</a:t>
            </a:r>
            <a:r>
              <a:rPr lang="es-ES" dirty="0"/>
              <a:t> (2,7%) y </a:t>
            </a:r>
            <a:r>
              <a:rPr lang="es-ES" b="1" dirty="0"/>
              <a:t>“asesoramiento legal”</a:t>
            </a:r>
            <a:r>
              <a:rPr lang="es-ES" dirty="0"/>
              <a:t> (2,3%), seguidas por cuestiones vinculadas a alimentación, salud, inserción laboral y otras orientaciones específicas, todas con valores inferiores al 2%.</a:t>
            </a:r>
          </a:p>
          <a:p>
            <a:r>
              <a:rPr lang="es-ES" dirty="0"/>
              <a:t>Finalmente, se observa un conjunto de problemáticas muy puntuales (cada una con 0,5% o 0,9%), como inserción artística, conflictos simbólicos, mudanza o salud mental, las cuales, si bien son relevantes, aparecen de forma marginal en comparación con las demandas predominantes.</a:t>
            </a:r>
          </a:p>
          <a:p>
            <a:r>
              <a:rPr lang="es-ES" dirty="0"/>
              <a:t>En síntesis, el gráfico evidencia que las principales necesidades de la población atendida se concentran en la cobertura de gastos esenciales vinculados a la vivienda, lo que sugiere un escenario de fragilidad económica donde la prioridad está en garantizar condiciones básicas de habitabilidad y habitacional. Las demás problemáticas, aunque presentes, ocupan un lugar secundario y disperso dentro del total de incidentes.</a:t>
            </a:r>
          </a:p>
          <a:p>
            <a:endParaRPr lang="es-A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617</Words>
  <Application>Microsoft Office PowerPoint</Application>
  <PresentationFormat>Personalizado</PresentationFormat>
  <Paragraphs>31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Open Sans Bold</vt:lpstr>
      <vt:lpstr>Open Sans Ultra-Bold</vt:lpstr>
      <vt:lpstr>Open Sans</vt:lpstr>
      <vt:lpstr>Arial</vt:lpstr>
      <vt:lpstr>Calibri</vt:lpstr>
      <vt:lpstr>Office Theme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 Anual Equipo de Admisión</dc:title>
  <dc:creator>Laura Yasmin Kisielewsky</dc:creator>
  <cp:lastModifiedBy>Laura Yasmin Kisielewsky</cp:lastModifiedBy>
  <cp:revision>2</cp:revision>
  <dcterms:created xsi:type="dcterms:W3CDTF">2006-08-16T00:00:00Z</dcterms:created>
  <dcterms:modified xsi:type="dcterms:W3CDTF">2026-04-06T13:00:43Z</dcterms:modified>
  <dc:identifier>DAHC_j5bbSE</dc:identifier>
</cp:coreProperties>
</file>