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Open Sans" panose="020B0606030504020204" pitchFamily="34" charset="0"/>
      <p:regular r:id="rId5"/>
      <p:bold r:id="rId6"/>
      <p:italic r:id="rId7"/>
      <p:boldItalic r:id="rId8"/>
    </p:embeddedFont>
    <p:embeddedFont>
      <p:font typeface="Open Sans Bold" panose="020B0806030504020204" charset="0"/>
      <p:regular r:id="rId9"/>
    </p:embeddedFont>
    <p:embeddedFont>
      <p:font typeface="Open Sans Ultra-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0F6668-E475-4FD1-BEFE-262E32105EC2}" v="1" dt="2026-06-29T13:01:47.5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5" Type="http://schemas.microsoft.com/office/2015/10/relationships/revisionInfo" Target="revisionInfo.xml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5144" y="4146849"/>
            <a:ext cx="18323144" cy="1993301"/>
            <a:chOff x="0" y="0"/>
            <a:chExt cx="4825849" cy="52498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25849" cy="524985"/>
            </a:xfrm>
            <a:custGeom>
              <a:avLst/>
              <a:gdLst/>
              <a:ahLst/>
              <a:cxnLst/>
              <a:rect l="l" t="t" r="r" b="b"/>
              <a:pathLst>
                <a:path w="4825849" h="524985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1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s-A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0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46272" y="4295471"/>
            <a:ext cx="16230600" cy="17722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842"/>
              </a:lnSpc>
            </a:pPr>
            <a:r>
              <a:rPr lang="en-US" sz="6455" b="1" spc="193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Área de servicio: Educación Inicial Giacossa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8180706"/>
            <a:ext cx="9158277" cy="5639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3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Desde el 01/04/2025 a 30/09/2025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8677910"/>
            <a:ext cx="6545418" cy="580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Cantidad total de informes: 66</a:t>
            </a:r>
          </a:p>
        </p:txBody>
      </p:sp>
      <p:sp>
        <p:nvSpPr>
          <p:cNvPr id="8" name="Freeform 8"/>
          <p:cNvSpPr/>
          <p:nvPr/>
        </p:nvSpPr>
        <p:spPr>
          <a:xfrm>
            <a:off x="14492018" y="9378860"/>
            <a:ext cx="3369325" cy="640646"/>
          </a:xfrm>
          <a:custGeom>
            <a:avLst/>
            <a:gdLst/>
            <a:ahLst/>
            <a:cxnLst/>
            <a:rect l="l" t="t" r="r" b="b"/>
            <a:pathLst>
              <a:path w="3369325" h="640646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5144" y="0"/>
            <a:ext cx="18323144" cy="1461274"/>
            <a:chOff x="0" y="0"/>
            <a:chExt cx="4825849" cy="38486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25849" cy="384862"/>
            </a:xfrm>
            <a:custGeom>
              <a:avLst/>
              <a:gdLst/>
              <a:ahLst/>
              <a:cxnLst/>
              <a:rect l="l" t="t" r="r" b="b"/>
              <a:pathLst>
                <a:path w="4825849" h="384862">
                  <a:moveTo>
                    <a:pt x="0" y="0"/>
                  </a:moveTo>
                  <a:lnTo>
                    <a:pt x="4825849" y="0"/>
                  </a:lnTo>
                  <a:lnTo>
                    <a:pt x="4825849" y="384862"/>
                  </a:lnTo>
                  <a:lnTo>
                    <a:pt x="0" y="384862"/>
                  </a:lnTo>
                  <a:close/>
                </a:path>
              </a:pathLst>
            </a:custGeom>
            <a:gradFill rotWithShape="1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s-A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825849" cy="41343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00"/>
                </a:lnSpc>
              </a:pPr>
              <a:endParaRPr/>
            </a:p>
          </p:txBody>
        </p:sp>
      </p:grpSp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5915" y="1471251"/>
            <a:ext cx="8196420" cy="8196420"/>
          </a:xfrm>
          <a:prstGeom prst="rect">
            <a:avLst/>
          </a:prstGeom>
        </p:spPr>
      </p:pic>
      <p:graphicFrame>
        <p:nvGraphicFramePr>
          <p:cNvPr id="6" name="Table 6"/>
          <p:cNvGraphicFramePr>
            <a:graphicFrameLocks noGrp="1"/>
          </p:cNvGraphicFramePr>
          <p:nvPr/>
        </p:nvGraphicFramePr>
        <p:xfrm>
          <a:off x="1028700" y="2062030"/>
          <a:ext cx="7503519" cy="915226"/>
        </p:xfrm>
        <a:graphic>
          <a:graphicData uri="http://schemas.openxmlformats.org/drawingml/2006/table">
            <a:tbl>
              <a:tblPr/>
              <a:tblGrid>
                <a:gridCol w="411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0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6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2093">
                <a:tc>
                  <a:txBody>
                    <a:bodyPr/>
                    <a:lstStyle/>
                    <a:p>
                      <a:pPr algn="l">
                        <a:lnSpc>
                          <a:spcPts val="1540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100"/>
                        </a:lnSpc>
                        <a:defRPr/>
                      </a:pPr>
                      <a:r>
                        <a:rPr lang="en-US" sz="15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Tipo de incidente</a:t>
                      </a:r>
                      <a:endParaRPr lang="en-US" sz="1100"/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1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sz="15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Cantidad</a:t>
                      </a:r>
                      <a:endParaRPr lang="en-US" sz="1100"/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1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100"/>
                        </a:lnSpc>
                        <a:defRPr/>
                      </a:pPr>
                      <a:r>
                        <a:rPr lang="en-US" sz="15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Porcentaje</a:t>
                      </a:r>
                      <a:endParaRPr lang="en-US" sz="1100"/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1">
                      <a:gsLst>
                        <a:gs pos="0">
                          <a:srgbClr val="B0C829">
                            <a:alpha val="100000"/>
                          </a:srgbClr>
                        </a:gs>
                        <a:gs pos="100000">
                          <a:srgbClr val="E1BE29">
                            <a:alpha val="100000"/>
                          </a:srgbClr>
                        </a:gs>
                      </a:gsLst>
                      <a:path path="circle">
                        <a:fillToRect r="100000" b="100000"/>
                      </a:path>
                      <a:tileRect l="-100000" t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133">
                <a:tc>
                  <a:txBody>
                    <a:bodyPr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endParaRPr lang="en-US" sz="1100"/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800A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779"/>
                        </a:lnSpc>
                        <a:defRPr/>
                      </a:pPr>
                      <a:r>
                        <a:rPr lang="en-US" sz="127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Ingreso a jardín municipal</a:t>
                      </a:r>
                      <a:endParaRPr lang="en-US" sz="1100"/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66</a:t>
                      </a:r>
                      <a:endParaRPr lang="en-US" sz="1100"/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777"/>
                        </a:lnSpc>
                        <a:defRPr/>
                      </a:pPr>
                      <a:r>
                        <a:rPr lang="en-US" sz="126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100%</a:t>
                      </a:r>
                      <a:endParaRPr lang="en-US" sz="1100"/>
                    </a:p>
                  </a:txBody>
                  <a:tcPr marL="76200" marR="76200" marT="76200" marB="76200" anchor="ctr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Freeform 7"/>
          <p:cNvSpPr/>
          <p:nvPr/>
        </p:nvSpPr>
        <p:spPr>
          <a:xfrm>
            <a:off x="14492018" y="9378860"/>
            <a:ext cx="3369325" cy="640646"/>
          </a:xfrm>
          <a:custGeom>
            <a:avLst/>
            <a:gdLst/>
            <a:ahLst/>
            <a:cxnLst/>
            <a:rect l="l" t="t" r="r" b="b"/>
            <a:pathLst>
              <a:path w="3369325" h="640646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sp>
        <p:nvSpPr>
          <p:cNvPr id="8" name="TextBox 8"/>
          <p:cNvSpPr txBox="1"/>
          <p:nvPr/>
        </p:nvSpPr>
        <p:spPr>
          <a:xfrm>
            <a:off x="1028700" y="331539"/>
            <a:ext cx="9400250" cy="750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b="1" spc="139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Grafico por tipo de incidente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5144" y="0"/>
            <a:ext cx="18323144" cy="1993301"/>
            <a:chOff x="0" y="0"/>
            <a:chExt cx="4825849" cy="52498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25849" cy="524985"/>
            </a:xfrm>
            <a:custGeom>
              <a:avLst/>
              <a:gdLst/>
              <a:ahLst/>
              <a:cxnLst/>
              <a:rect l="l" t="t" r="r" b="b"/>
              <a:pathLst>
                <a:path w="4825849" h="524985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1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s-A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0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629603"/>
            <a:ext cx="9400250" cy="750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b="1" spc="139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Análisis</a:t>
            </a:r>
          </a:p>
        </p:txBody>
      </p:sp>
      <p:sp>
        <p:nvSpPr>
          <p:cNvPr id="6" name="Freeform 6"/>
          <p:cNvSpPr/>
          <p:nvPr/>
        </p:nvSpPr>
        <p:spPr>
          <a:xfrm>
            <a:off x="14492018" y="9378860"/>
            <a:ext cx="3369325" cy="640646"/>
          </a:xfrm>
          <a:custGeom>
            <a:avLst/>
            <a:gdLst/>
            <a:ahLst/>
            <a:cxnLst/>
            <a:rect l="l" t="t" r="r" b="b"/>
            <a:pathLst>
              <a:path w="3369325" h="640646">
                <a:moveTo>
                  <a:pt x="0" y="0"/>
                </a:moveTo>
                <a:lnTo>
                  <a:pt x="3369324" y="0"/>
                </a:lnTo>
                <a:lnTo>
                  <a:pt x="3369324" y="640647"/>
                </a:lnTo>
                <a:lnTo>
                  <a:pt x="0" y="64064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3495E884-1118-0CD6-21D2-28749E748D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AR" sz="2800" b="1" dirty="0"/>
              <a:t>Análisis cualitativo y cuantitativo de ingresos a jardín </a:t>
            </a:r>
            <a:r>
              <a:rPr lang="es-AR" sz="2800" b="1" dirty="0" err="1"/>
              <a:t>giacossa</a:t>
            </a:r>
            <a:r>
              <a:rPr lang="es-AR" sz="2800" b="1" dirty="0"/>
              <a:t> de Abril 2025 a Septiembre 2025</a:t>
            </a:r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7A434BE5-47A9-BCAC-31FC-A2CCC88FED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8700" y="3737574"/>
            <a:ext cx="16421100" cy="5444526"/>
          </a:xfrm>
        </p:spPr>
        <p:txBody>
          <a:bodyPr>
            <a:normAutofit fontScale="77500" lnSpcReduction="20000"/>
          </a:bodyPr>
          <a:lstStyle/>
          <a:p>
            <a:r>
              <a:rPr lang="es-AR" b="1" dirty="0"/>
              <a:t>Interpretación cuantitativa</a:t>
            </a:r>
          </a:p>
          <a:p>
            <a:r>
              <a:rPr lang="es-AR" dirty="0"/>
              <a:t>Durante el período analizado se registraron </a:t>
            </a:r>
            <a:r>
              <a:rPr lang="es-AR" b="1" dirty="0"/>
              <a:t>66 solicitudes de ingreso</a:t>
            </a:r>
            <a:r>
              <a:rPr lang="es-AR" dirty="0"/>
              <a:t> al Jardín Municipal </a:t>
            </a:r>
            <a:r>
              <a:rPr lang="es-AR" dirty="0" err="1"/>
              <a:t>Giacossa</a:t>
            </a:r>
            <a:r>
              <a:rPr lang="es-AR" dirty="0"/>
              <a:t>. </a:t>
            </a:r>
          </a:p>
          <a:p>
            <a:r>
              <a:rPr lang="es-AR" dirty="0"/>
              <a:t>La totalidad de las intervenciones estuvieron relacionadas con el proceso de admisión, sin registrarse otros tipos de demandas. </a:t>
            </a:r>
          </a:p>
          <a:p>
            <a:r>
              <a:rPr lang="es-AR" dirty="0"/>
              <a:t>El promedio mensual fue de aproximadamente </a:t>
            </a:r>
            <a:r>
              <a:rPr lang="es-AR" b="1" dirty="0"/>
              <a:t>11 ingresos</a:t>
            </a:r>
            <a:r>
              <a:rPr lang="es-AR" dirty="0"/>
              <a:t> (66 informes distribuidos en seis meses), lo que refleja un flujo constante de solicitudes de acceso al servicio educativo. </a:t>
            </a:r>
          </a:p>
          <a:p>
            <a:br>
              <a:rPr lang="es-AR" dirty="0"/>
            </a:br>
            <a:endParaRPr lang="es-AR" dirty="0"/>
          </a:p>
          <a:p>
            <a:r>
              <a:rPr lang="es-AR" b="1" dirty="0"/>
              <a:t>Análisis cualitativo</a:t>
            </a:r>
          </a:p>
          <a:p>
            <a:r>
              <a:rPr lang="es-AR" dirty="0"/>
              <a:t>Los datos evidencian que la actividad del servicio durante el semestre estuvo orientada exclusivamente a los </a:t>
            </a:r>
            <a:r>
              <a:rPr lang="es-AR" b="1" dirty="0"/>
              <a:t>procesos de admisión e ingreso al Jardín Municipal </a:t>
            </a:r>
            <a:r>
              <a:rPr lang="es-AR" b="1" dirty="0" err="1"/>
              <a:t>Giacossa</a:t>
            </a:r>
            <a:r>
              <a:rPr lang="es-AR" dirty="0"/>
              <a:t>. </a:t>
            </a:r>
          </a:p>
          <a:p>
            <a:r>
              <a:rPr lang="es-AR" dirty="0"/>
              <a:t>Esta concentración del 100 % de los informes en una única categoría puede interpretarse como un indicador de que el dispositivo cumplió principalmente una función administrativa y de acceso al sistema educativo durante el período evaluado.</a:t>
            </a:r>
          </a:p>
          <a:p>
            <a:r>
              <a:rPr lang="es-AR" dirty="0"/>
              <a:t>Asimismo, el número de ingresos registrados refleja una </a:t>
            </a:r>
            <a:r>
              <a:rPr lang="es-AR" b="1" dirty="0"/>
              <a:t>demanda sostenida por parte de las familias</a:t>
            </a:r>
            <a:r>
              <a:rPr lang="es-AR" dirty="0"/>
              <a:t>, lo que pone de manifiesto el rol del jardín municipal como un recurso educativo y social de relevancia para la comunidad.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223</Words>
  <Application>Microsoft Office PowerPoint</Application>
  <PresentationFormat>Personalizado</PresentationFormat>
  <Paragraphs>21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Open Sans Ultra-Bold</vt:lpstr>
      <vt:lpstr>Open Sans</vt:lpstr>
      <vt:lpstr>Arial</vt:lpstr>
      <vt:lpstr>Open Sans Bold</vt:lpstr>
      <vt:lpstr>Calibri</vt:lpstr>
      <vt:lpstr>Office Theme</vt:lpstr>
      <vt:lpstr>Presentación de PowerPoint</vt:lpstr>
      <vt:lpstr>Presentación de PowerPoint</vt:lpstr>
      <vt:lpstr>Análisis cualitativo y cuantitativo de ingresos a jardín giacossa de Abril 2025 a Septiembre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 Semestral Jardin Giacossa 2025 - 2026</dc:title>
  <dc:creator>Laura Yasmin Kisielewsky</dc:creator>
  <cp:lastModifiedBy>Laura Yasmin Kisielewsky</cp:lastModifiedBy>
  <cp:revision>2</cp:revision>
  <dcterms:created xsi:type="dcterms:W3CDTF">2006-08-16T00:00:00Z</dcterms:created>
  <dcterms:modified xsi:type="dcterms:W3CDTF">2026-06-29T13:05:35Z</dcterms:modified>
  <dc:identifier>DAHDLhzvbwU</dc:identifier>
</cp:coreProperties>
</file>