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1.jpeg" ContentType="image/jpeg"/>
  <Override PartName="/ppt/media/image9.jpeg" ContentType="image/jpeg"/>
  <Override PartName="/ppt/media/image2.jpeg" ContentType="image/jpeg"/>
  <Override PartName="/ppt/media/image8.png" ContentType="image/png"/>
  <Override PartName="/ppt/media/image3.jpeg" ContentType="image/jpeg"/>
  <Override PartName="/ppt/media/image4.jpeg" ContentType="image/jpeg"/>
  <Override PartName="/ppt/media/image11.png" ContentType="image/png"/>
  <Override PartName="/ppt/media/image5.jpeg" ContentType="image/jpeg"/>
  <Override PartName="/ppt/media/image6.jpeg" ContentType="image/jpeg"/>
  <Override PartName="/ppt/media/image21.png" ContentType="image/png"/>
  <Override PartName="/ppt/media/image7.jpeg" ContentType="image/jpeg"/>
  <Override PartName="/ppt/media/image10.png" ContentType="image/png"/>
  <Override PartName="/ppt/media/image12.png" ContentType="image/png"/>
  <Override PartName="/ppt/media/image18.jpeg" ContentType="image/jpeg"/>
  <Override PartName="/ppt/media/image13.jpeg" ContentType="image/jpeg"/>
  <Override PartName="/ppt/media/image19.png" ContentType="image/png"/>
  <Override PartName="/ppt/media/image14.jpeg" ContentType="image/jpeg"/>
  <Override PartName="/ppt/media/image29.png" ContentType="image/png"/>
  <Override PartName="/ppt/media/image15.png" ContentType="image/png"/>
  <Override PartName="/ppt/media/image35.jpeg" ContentType="image/jpeg"/>
  <Override PartName="/ppt/media/image16.jpeg" ContentType="image/jpeg"/>
  <Override PartName="/ppt/media/image17.png" ContentType="image/png"/>
  <Override PartName="/ppt/media/image24.jpeg" ContentType="image/jpeg"/>
  <Override PartName="/ppt/media/image20.jpeg" ContentType="image/jpeg"/>
  <Override PartName="/ppt/media/image22.jpeg" ContentType="image/jpeg"/>
  <Override PartName="/ppt/media/image23.png" ContentType="image/png"/>
  <Override PartName="/ppt/media/image25.png" ContentType="image/png"/>
  <Override PartName="/ppt/media/image36.jpeg" ContentType="image/jpeg"/>
  <Override PartName="/ppt/media/image26.jpeg" ContentType="image/jpeg"/>
  <Override PartName="/ppt/media/image27.png" ContentType="image/png"/>
  <Override PartName="/ppt/media/image28.jpeg" ContentType="image/jpeg"/>
  <Override PartName="/ppt/media/image30.png" ContentType="image/png"/>
  <Override PartName="/ppt/media/image41.jpeg" ContentType="image/jpeg"/>
  <Override PartName="/ppt/media/image31.jpeg" ContentType="image/jpeg"/>
  <Override PartName="/ppt/media/image32.png" ContentType="image/png"/>
  <Override PartName="/ppt/media/image33.png" ContentType="image/png"/>
  <Override PartName="/ppt/media/image34.jpeg" ContentType="image/jpeg"/>
  <Override PartName="/ppt/media/image37.jpeg" ContentType="image/jpeg"/>
  <Override PartName="/ppt/media/image38.jpeg" ContentType="image/jpeg"/>
  <Override PartName="/ppt/media/image39.jpeg" ContentType="image/jpeg"/>
  <Override PartName="/ppt/media/image40.jpeg" ContentType="image/jpeg"/>
  <Override PartName="/ppt/media/image42.jpeg" ContentType="image/jpeg"/>
  <Override PartName="/ppt/media/image43.jpeg" ContentType="image/jpeg"/>
  <Override PartName="/ppt/media/image44.jpeg" ContentType="image/jpe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3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x="9144000" cy="51435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311760" y="744480"/>
            <a:ext cx="8520120" cy="951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subTitle"/>
          </p:nvPr>
        </p:nvSpPr>
        <p:spPr>
          <a:xfrm>
            <a:off x="311760" y="744480"/>
            <a:ext cx="8520120" cy="951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subTitle"/>
          </p:nvPr>
        </p:nvSpPr>
        <p:spPr>
          <a:xfrm>
            <a:off x="311760" y="744480"/>
            <a:ext cx="8520120" cy="951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311760" y="744480"/>
            <a:ext cx="8520120" cy="951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tIns="91440" bIns="91440" anchor="b">
            <a:normAutofit/>
          </a:bodyPr>
          <a:p>
            <a:r>
              <a:rPr b="0" lang="es-ES" sz="52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s-ES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>
            <a:normAutofit/>
          </a:bodyPr>
          <a:p>
            <a:pPr algn="r">
              <a:lnSpc>
                <a:spcPct val="100000"/>
              </a:lnSpc>
            </a:pPr>
            <a:fld id="{88E892C5-08A3-44A1-9B79-B6BA24F4F6DC}" type="slidenum">
              <a:rPr b="0" lang="es-ES" sz="1000" spc="-1" strike="noStrike">
                <a:solidFill>
                  <a:srgbClr val="595959"/>
                </a:solidFill>
                <a:latin typeface="Arial"/>
                <a:ea typeface="Arial"/>
              </a:rPr>
              <a:t>&lt;número&gt;</a:t>
            </a:fld>
            <a:endParaRPr b="0" lang="es-ES" sz="10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400" spc="-1" strike="noStrike">
                <a:solidFill>
                  <a:srgbClr val="000000"/>
                </a:solidFill>
                <a:latin typeface="Arial"/>
              </a:rPr>
              <a:t>Pulse para editar el formato de esquema del texto</a:t>
            </a: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4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4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4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4572000" y="0"/>
            <a:ext cx="4571640" cy="514332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" name="PlaceHolder 2"/>
          <p:cNvSpPr>
            <a:spLocks noGrp="1"/>
          </p:cNvSpPr>
          <p:nvPr>
            <p:ph type="title"/>
          </p:nvPr>
        </p:nvSpPr>
        <p:spPr>
          <a:xfrm>
            <a:off x="265680" y="1233000"/>
            <a:ext cx="4044960" cy="1482120"/>
          </a:xfrm>
          <a:prstGeom prst="rect">
            <a:avLst/>
          </a:prstGeom>
        </p:spPr>
        <p:txBody>
          <a:bodyPr tIns="91440" bIns="91440" anchor="b">
            <a:normAutofit fontScale="39000"/>
          </a:bodyPr>
          <a:p>
            <a:r>
              <a:rPr b="0" lang="es-ES" sz="42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s-ES" sz="4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939560" y="723960"/>
            <a:ext cx="3836520" cy="3694680"/>
          </a:xfrm>
          <a:prstGeom prst="rect">
            <a:avLst/>
          </a:prstGeom>
        </p:spPr>
        <p:txBody>
          <a:bodyPr tIns="91440" bIns="91440" anchor="ctr">
            <a:normAutofit fontScale="52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Pulse para editar el formato de esquema del texto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>
            <a:normAutofit/>
          </a:bodyPr>
          <a:p>
            <a:pPr algn="r">
              <a:lnSpc>
                <a:spcPct val="100000"/>
              </a:lnSpc>
            </a:pPr>
            <a:fld id="{FB6211A8-22FE-4B0C-A35B-5E8802210D30}" type="slidenum">
              <a:rPr b="0" lang="es-ES" sz="1000" spc="-1" strike="noStrike">
                <a:solidFill>
                  <a:srgbClr val="595959"/>
                </a:solidFill>
                <a:latin typeface="Arial"/>
                <a:ea typeface="Arial"/>
              </a:rPr>
              <a:t>&lt;número&gt;</a:t>
            </a:fld>
            <a:endParaRPr b="0" lang="es-ES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90320" y="450000"/>
            <a:ext cx="6367320" cy="4090320"/>
          </a:xfrm>
          <a:prstGeom prst="rect">
            <a:avLst/>
          </a:prstGeom>
        </p:spPr>
        <p:txBody>
          <a:bodyPr tIns="91440" bIns="91440" anchor="ctr">
            <a:normAutofit/>
          </a:bodyPr>
          <a:p>
            <a:r>
              <a:rPr b="0" lang="es-ES" sz="48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s-ES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>
            <a:normAutofit/>
          </a:bodyPr>
          <a:p>
            <a:pPr algn="r">
              <a:lnSpc>
                <a:spcPct val="100000"/>
              </a:lnSpc>
            </a:pPr>
            <a:fld id="{90D04A2F-2F1D-4BCE-B335-D24D3E9CB2EF}" type="slidenum">
              <a:rPr b="0" lang="es-ES" sz="1000" spc="-1" strike="noStrike">
                <a:solidFill>
                  <a:srgbClr val="595959"/>
                </a:solidFill>
                <a:latin typeface="Arial"/>
                <a:ea typeface="Arial"/>
              </a:rPr>
              <a:t>&lt;número&gt;</a:t>
            </a:fld>
            <a:endParaRPr b="0" lang="es-ES" sz="1000" spc="-1" strike="noStrike">
              <a:latin typeface="Times New Roman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400" spc="-1" strike="noStrike">
                <a:solidFill>
                  <a:srgbClr val="000000"/>
                </a:solidFill>
                <a:latin typeface="Arial"/>
              </a:rPr>
              <a:t>Pulse para editar el formato de esquema del texto</a:t>
            </a: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4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4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4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311760" y="1106280"/>
            <a:ext cx="8520120" cy="1963080"/>
          </a:xfrm>
          <a:prstGeom prst="rect">
            <a:avLst/>
          </a:prstGeom>
        </p:spPr>
        <p:txBody>
          <a:bodyPr tIns="91440" bIns="91440" anchor="b">
            <a:normAutofit/>
          </a:bodyPr>
          <a:p>
            <a:pPr algn="ctr">
              <a:lnSpc>
                <a:spcPct val="100000"/>
              </a:lnSpc>
            </a:pPr>
            <a:r>
              <a:rPr b="0" lang="es-ES" sz="12000" spc="-1" strike="noStrike">
                <a:solidFill>
                  <a:srgbClr val="000000"/>
                </a:solidFill>
                <a:latin typeface="Arial"/>
                <a:ea typeface="Arial"/>
              </a:rPr>
              <a:t>xx%</a:t>
            </a:r>
            <a:endParaRPr b="0" lang="es-ES" sz="1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311760" y="3152160"/>
            <a:ext cx="8520120" cy="1300320"/>
          </a:xfrm>
          <a:prstGeom prst="rect">
            <a:avLst/>
          </a:prstGeom>
        </p:spPr>
        <p:txBody>
          <a:bodyPr tIns="91440" bIns="91440">
            <a:normAutofit fontScale="34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Pulse para editar el formato de esquema del texto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>
            <a:normAutofit/>
          </a:bodyPr>
          <a:p>
            <a:pPr algn="r">
              <a:lnSpc>
                <a:spcPct val="100000"/>
              </a:lnSpc>
            </a:pPr>
            <a:fld id="{6DC27C68-0601-4D37-8391-DD326CE9ACAA}" type="slidenum">
              <a:rPr b="0" lang="es-ES" sz="1000" spc="-1" strike="noStrike">
                <a:solidFill>
                  <a:srgbClr val="595959"/>
                </a:solidFill>
                <a:latin typeface="Arial"/>
                <a:ea typeface="Arial"/>
              </a:rPr>
              <a:t>&lt;número&gt;</a:t>
            </a:fld>
            <a:endParaRPr b="0" lang="es-ES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jpeg"/><Relationship Id="rId4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3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3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jpeg"/><Relationship Id="rId3" Type="http://schemas.openxmlformats.org/officeDocument/2006/relationships/image" Target="../media/image19.png"/><Relationship Id="rId4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2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jpeg"/><Relationship Id="rId3" Type="http://schemas.openxmlformats.org/officeDocument/2006/relationships/slideLayout" Target="../slideLayouts/slideLayout2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jpeg"/><Relationship Id="rId3" Type="http://schemas.openxmlformats.org/officeDocument/2006/relationships/slideLayout" Target="../slideLayouts/slideLayout2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jpeg"/><Relationship Id="rId3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jpeg"/><Relationship Id="rId3" Type="http://schemas.openxmlformats.org/officeDocument/2006/relationships/slideLayout" Target="../slideLayouts/slideLayout2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image" Target="../media/image31.jpeg"/><Relationship Id="rId4" Type="http://schemas.openxmlformats.org/officeDocument/2006/relationships/slideLayout" Target="../slideLayouts/slideLayout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image" Target="../media/image34.jpeg"/><Relationship Id="rId4" Type="http://schemas.openxmlformats.org/officeDocument/2006/relationships/slideLayout" Target="../slideLayouts/slideLayout2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slideLayout" Target="../slideLayouts/slideLayout2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image" Target="../media/image37.jpeg"/><Relationship Id="rId3" Type="http://schemas.openxmlformats.org/officeDocument/2006/relationships/slideLayout" Target="../slideLayouts/slideLayout2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image" Target="../media/image39.jpeg"/><Relationship Id="rId3" Type="http://schemas.openxmlformats.org/officeDocument/2006/relationships/slideLayout" Target="../slideLayouts/slideLayout2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image" Target="../media/image41.jpeg"/><Relationship Id="rId3" Type="http://schemas.openxmlformats.org/officeDocument/2006/relationships/slideLayout" Target="../slideLayouts/slideLayout2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image" Target="../media/image43.jpeg"/><Relationship Id="rId3" Type="http://schemas.openxmlformats.org/officeDocument/2006/relationships/slideLayout" Target="../slideLayouts/slideLayout2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44.jpe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311760" y="375480"/>
            <a:ext cx="8520120" cy="24843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>
            <a:normAutofit/>
          </a:bodyPr>
          <a:p>
            <a:pPr algn="ctr">
              <a:lnSpc>
                <a:spcPct val="100000"/>
              </a:lnSpc>
            </a:pPr>
            <a:r>
              <a:rPr b="1" lang="es-ES" sz="5200" spc="-1" strike="noStrike">
                <a:solidFill>
                  <a:srgbClr val="000000"/>
                </a:solidFill>
                <a:latin typeface="Comfortaa"/>
                <a:ea typeface="Comfortaa"/>
              </a:rPr>
              <a:t>INFORME ANUAL </a:t>
            </a:r>
            <a:br/>
            <a:r>
              <a:rPr b="1" lang="es-ES" sz="5200" spc="-1" strike="noStrike">
                <a:solidFill>
                  <a:srgbClr val="000000"/>
                </a:solidFill>
                <a:latin typeface="Comfortaa"/>
                <a:ea typeface="Comfortaa"/>
              </a:rPr>
              <a:t>AÑO 2021</a:t>
            </a:r>
            <a:r>
              <a:rPr b="0" lang="es-ES" sz="52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s-ES" sz="5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8" name="Google Shape;55;p13" descr=""/>
          <p:cNvPicPr/>
          <p:nvPr/>
        </p:nvPicPr>
        <p:blipFill>
          <a:blip r:embed="rId1"/>
          <a:stretch/>
        </p:blipFill>
        <p:spPr>
          <a:xfrm>
            <a:off x="5135400" y="2658960"/>
            <a:ext cx="4008240" cy="2484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/>
          <p:cNvSpPr txBox="1"/>
          <p:nvPr/>
        </p:nvSpPr>
        <p:spPr>
          <a:xfrm>
            <a:off x="311760" y="744480"/>
            <a:ext cx="8520120" cy="20523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>
            <a:normAutofit/>
          </a:bodyPr>
          <a:p>
            <a:pPr algn="ctr">
              <a:lnSpc>
                <a:spcPct val="100000"/>
              </a:lnSpc>
            </a:pPr>
            <a:r>
              <a:rPr b="1" lang="es-ES" sz="1200" spc="-1" strike="noStrike">
                <a:solidFill>
                  <a:srgbClr val="000000"/>
                </a:solidFill>
                <a:latin typeface="Comfortaa"/>
                <a:ea typeface="Comfortaa"/>
              </a:rPr>
              <a:t>En el transcurso de este informe, podrán observar que en el periodo de Pandemia COVID 19, se evidencia una reducción directa de la siniestralidad por la poca circulación de vehículos y personas. </a:t>
            </a:r>
            <a:br/>
            <a:r>
              <a:rPr b="1" lang="es-ES" sz="1200" spc="-1" strike="noStrike">
                <a:solidFill>
                  <a:srgbClr val="000000"/>
                </a:solidFill>
                <a:latin typeface="Comfortaa"/>
                <a:ea typeface="Comfortaa"/>
              </a:rPr>
              <a:t>Mientras que en el período de la DISPO se observa un incremento de la siniestralidad. </a:t>
            </a:r>
            <a:br/>
            <a:r>
              <a:rPr b="1" lang="es-ES" sz="1200" spc="-1" strike="noStrike">
                <a:solidFill>
                  <a:srgbClr val="000000"/>
                </a:solidFill>
                <a:latin typeface="Comfortaa"/>
                <a:ea typeface="Comfortaa"/>
              </a:rPr>
              <a:t>Por otra parte, la pandemia obligó a repensar no solo la manera en que nos movemos y transitamos la vía pública, sino además la manera en la que desde los gobiernos locales se generan políticas públicas en torno a los nuevos paradigmas de movilidad, siendo imperioso repensar el entorno público como accesible, seguro, inclusivo y  sostenible. </a:t>
            </a:r>
            <a:endParaRPr b="0" lang="es-ES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4" name="Google Shape;107;p22" descr=""/>
          <p:cNvPicPr/>
          <p:nvPr/>
        </p:nvPicPr>
        <p:blipFill>
          <a:blip r:embed="rId1"/>
          <a:srcRect l="0" t="0" r="0" b="18248"/>
          <a:stretch/>
        </p:blipFill>
        <p:spPr>
          <a:xfrm>
            <a:off x="4724280" y="3373920"/>
            <a:ext cx="4419360" cy="1446480"/>
          </a:xfrm>
          <a:prstGeom prst="rect">
            <a:avLst/>
          </a:prstGeom>
          <a:ln>
            <a:noFill/>
          </a:ln>
        </p:spPr>
      </p:pic>
      <p:pic>
        <p:nvPicPr>
          <p:cNvPr id="175" name="Google Shape;108;p22" descr=""/>
          <p:cNvPicPr/>
          <p:nvPr/>
        </p:nvPicPr>
        <p:blipFill>
          <a:blip r:embed="rId2"/>
          <a:stretch/>
        </p:blipFill>
        <p:spPr>
          <a:xfrm>
            <a:off x="152280" y="2949480"/>
            <a:ext cx="4285800" cy="1133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Shape 1"/>
          <p:cNvSpPr txBox="1"/>
          <p:nvPr/>
        </p:nvSpPr>
        <p:spPr>
          <a:xfrm>
            <a:off x="311760" y="1545480"/>
            <a:ext cx="8520120" cy="20523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>
            <a:normAutofit/>
          </a:bodyPr>
          <a:p>
            <a:pPr algn="ctr">
              <a:lnSpc>
                <a:spcPct val="100000"/>
              </a:lnSpc>
            </a:pPr>
            <a:r>
              <a:rPr b="1" lang="es-ES" sz="5200" spc="-1" strike="noStrike">
                <a:solidFill>
                  <a:srgbClr val="000000"/>
                </a:solidFill>
                <a:latin typeface="Comfortaa"/>
                <a:ea typeface="Comfortaa"/>
              </a:rPr>
              <a:t>SINIESTROS POR MES DE OCURRENCIA: </a:t>
            </a:r>
            <a:endParaRPr b="0" lang="es-ES" sz="5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18;p24" descr=""/>
          <p:cNvPicPr/>
          <p:nvPr/>
        </p:nvPicPr>
        <p:blipFill>
          <a:blip r:embed="rId1"/>
          <a:stretch/>
        </p:blipFill>
        <p:spPr>
          <a:xfrm>
            <a:off x="3286800" y="887760"/>
            <a:ext cx="5446800" cy="3367800"/>
          </a:xfrm>
          <a:prstGeom prst="rect">
            <a:avLst/>
          </a:prstGeom>
          <a:ln>
            <a:noFill/>
          </a:ln>
        </p:spPr>
      </p:pic>
      <p:pic>
        <p:nvPicPr>
          <p:cNvPr id="178" name="Google Shape;119;p24" descr=""/>
          <p:cNvPicPr/>
          <p:nvPr/>
        </p:nvPicPr>
        <p:blipFill>
          <a:blip r:embed="rId2"/>
          <a:srcRect l="3551" t="37039" r="73409" b="19748"/>
          <a:stretch/>
        </p:blipFill>
        <p:spPr>
          <a:xfrm>
            <a:off x="242280" y="1395360"/>
            <a:ext cx="2877840" cy="3035160"/>
          </a:xfrm>
          <a:prstGeom prst="rect">
            <a:avLst/>
          </a:prstGeom>
          <a:ln>
            <a:noFill/>
          </a:ln>
        </p:spPr>
      </p:pic>
      <p:pic>
        <p:nvPicPr>
          <p:cNvPr id="179" name="Google Shape;120;p24" descr=""/>
          <p:cNvPicPr/>
          <p:nvPr/>
        </p:nvPicPr>
        <p:blipFill>
          <a:blip r:embed="rId3"/>
          <a:stretch/>
        </p:blipFill>
        <p:spPr>
          <a:xfrm>
            <a:off x="7587000" y="4178520"/>
            <a:ext cx="1556640" cy="964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Shape 1"/>
          <p:cNvSpPr txBox="1"/>
          <p:nvPr/>
        </p:nvSpPr>
        <p:spPr>
          <a:xfrm>
            <a:off x="484560" y="1353240"/>
            <a:ext cx="8520120" cy="130032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/>
          </a:bodyPr>
          <a:p>
            <a:pPr algn="ctr">
              <a:lnSpc>
                <a:spcPct val="115000"/>
              </a:lnSpc>
              <a:spcAft>
                <a:spcPts val="1199"/>
              </a:spcAft>
            </a:pPr>
            <a:r>
              <a:rPr b="1" lang="es-ES" sz="2000" spc="-1" strike="noStrike">
                <a:solidFill>
                  <a:srgbClr val="595959"/>
                </a:solidFill>
                <a:latin typeface="Comfortaa"/>
                <a:ea typeface="Comfortaa"/>
              </a:rPr>
              <a:t>SINIESTROS DISCRIMINADOS POR TIPO DE LESIÓN:  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81" name="Table 2"/>
          <p:cNvGraphicFramePr/>
          <p:nvPr/>
        </p:nvGraphicFramePr>
        <p:xfrm>
          <a:off x="952560" y="2115000"/>
          <a:ext cx="7238520" cy="1904760"/>
        </p:xfrm>
        <a:graphic>
          <a:graphicData uri="http://schemas.openxmlformats.org/drawingml/2006/table">
            <a:tbl>
              <a:tblPr/>
              <a:tblGrid>
                <a:gridCol w="3619440"/>
                <a:gridCol w="3619440"/>
              </a:tblGrid>
              <a:tr h="406440">
                <a:tc>
                  <a:txBody>
                    <a:bodyPr lIns="91080" rIns="91080" tIns="91080" bIns="91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Comfortaa"/>
                          <a:ea typeface="Comfortaa"/>
                        </a:rPr>
                        <a:t>Sin lesiones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91080" rIns="91080" tIns="91080" bIns="91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Comfortaa"/>
                          <a:ea typeface="Comfortaa"/>
                        </a:rPr>
                        <a:t>769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</a:tr>
              <a:tr h="406440">
                <a:tc>
                  <a:txBody>
                    <a:bodyPr lIns="91080" rIns="91080" tIns="91080" bIns="91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Comfortaa"/>
                          <a:ea typeface="Comfortaa"/>
                        </a:rPr>
                        <a:t>Lesiones leves 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91080" rIns="91080" tIns="91080" bIns="91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Comfortaa"/>
                          <a:ea typeface="Comfortaa"/>
                        </a:rPr>
                        <a:t>204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</a:tr>
              <a:tr h="406440">
                <a:tc>
                  <a:txBody>
                    <a:bodyPr lIns="91080" rIns="91080" tIns="91080" bIns="91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Comfortaa"/>
                          <a:ea typeface="Comfortaa"/>
                        </a:rPr>
                        <a:t>Lesiones graves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91080" rIns="91080" tIns="91080" bIns="91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Comfortaa"/>
                          <a:ea typeface="Comfortaa"/>
                        </a:rPr>
                        <a:t>13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</a:tr>
              <a:tr h="406440">
                <a:tc>
                  <a:txBody>
                    <a:bodyPr lIns="91080" rIns="91080" tIns="91080" bIns="91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Comfortaa"/>
                          <a:ea typeface="Comfortaa"/>
                        </a:rPr>
                        <a:t>Personas fallecidas 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91080" rIns="91080" tIns="91080" bIns="91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Comfortaa"/>
                          <a:ea typeface="Comfortaa"/>
                        </a:rPr>
                        <a:t>1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</a:tr>
              <a:tr h="406440">
                <a:tc>
                  <a:txBody>
                    <a:bodyPr lIns="91080" rIns="91080" tIns="91080" bIns="91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Comfortaa"/>
                          <a:ea typeface="Comfortaa"/>
                        </a:rPr>
                        <a:t>Sin información 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91080" rIns="91080" tIns="91080" bIns="91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Comfortaa"/>
                          <a:ea typeface="Comfortaa"/>
                        </a:rPr>
                        <a:t>48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82" name="Google Shape;127;p25" descr=""/>
          <p:cNvPicPr/>
          <p:nvPr/>
        </p:nvPicPr>
        <p:blipFill>
          <a:blip r:embed="rId1"/>
          <a:stretch/>
        </p:blipFill>
        <p:spPr>
          <a:xfrm>
            <a:off x="7587000" y="4178520"/>
            <a:ext cx="1556640" cy="964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32;p26" descr=""/>
          <p:cNvPicPr/>
          <p:nvPr/>
        </p:nvPicPr>
        <p:blipFill>
          <a:blip r:embed="rId1"/>
          <a:stretch/>
        </p:blipFill>
        <p:spPr>
          <a:xfrm>
            <a:off x="2645640" y="860040"/>
            <a:ext cx="6273000" cy="3878640"/>
          </a:xfrm>
          <a:prstGeom prst="rect">
            <a:avLst/>
          </a:prstGeom>
          <a:ln>
            <a:noFill/>
          </a:ln>
        </p:spPr>
      </p:pic>
      <p:pic>
        <p:nvPicPr>
          <p:cNvPr id="184" name="Google Shape;133;p26" descr=""/>
          <p:cNvPicPr/>
          <p:nvPr/>
        </p:nvPicPr>
        <p:blipFill>
          <a:blip r:embed="rId2"/>
          <a:stretch/>
        </p:blipFill>
        <p:spPr>
          <a:xfrm>
            <a:off x="0" y="3195360"/>
            <a:ext cx="1556640" cy="964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1176480" y="-590760"/>
            <a:ext cx="8520120" cy="20523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>
            <a:normAutofit/>
          </a:bodyPr>
          <a:p>
            <a:pPr algn="ctr">
              <a:lnSpc>
                <a:spcPct val="100000"/>
              </a:lnSpc>
            </a:pPr>
            <a:r>
              <a:rPr b="1" lang="es-ES" sz="2800" spc="-1" strike="noStrike">
                <a:solidFill>
                  <a:srgbClr val="000000"/>
                </a:solidFill>
                <a:latin typeface="Comfortaa"/>
                <a:ea typeface="Comfortaa"/>
              </a:rPr>
              <a:t>LESIONADOS POR TIPO DE VEHÍCULO:</a:t>
            </a:r>
            <a:r>
              <a:rPr b="1" lang="es-ES" sz="4900" spc="-1" strike="noStrike">
                <a:solidFill>
                  <a:srgbClr val="000000"/>
                </a:solidFill>
                <a:latin typeface="Comfortaa"/>
                <a:ea typeface="Comfortaa"/>
              </a:rPr>
              <a:t> </a:t>
            </a:r>
            <a:endParaRPr b="0" lang="es-ES" sz="49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6" name="Google Shape;139;p27" descr=""/>
          <p:cNvPicPr/>
          <p:nvPr/>
        </p:nvPicPr>
        <p:blipFill>
          <a:blip r:embed="rId1"/>
          <a:srcRect l="8791" t="39983" r="73691" b="26607"/>
          <a:stretch/>
        </p:blipFill>
        <p:spPr>
          <a:xfrm>
            <a:off x="0" y="1718280"/>
            <a:ext cx="2735280" cy="2626920"/>
          </a:xfrm>
          <a:prstGeom prst="rect">
            <a:avLst/>
          </a:prstGeom>
          <a:ln>
            <a:noFill/>
          </a:ln>
        </p:spPr>
      </p:pic>
      <p:pic>
        <p:nvPicPr>
          <p:cNvPr id="187" name="Google Shape;140;p27" descr=""/>
          <p:cNvPicPr/>
          <p:nvPr/>
        </p:nvPicPr>
        <p:blipFill>
          <a:blip r:embed="rId2"/>
          <a:stretch/>
        </p:blipFill>
        <p:spPr>
          <a:xfrm>
            <a:off x="0" y="4345560"/>
            <a:ext cx="1287000" cy="797400"/>
          </a:xfrm>
          <a:prstGeom prst="rect">
            <a:avLst/>
          </a:prstGeom>
          <a:ln>
            <a:noFill/>
          </a:ln>
        </p:spPr>
      </p:pic>
      <p:pic>
        <p:nvPicPr>
          <p:cNvPr id="188" name="Google Shape;141;p27" descr=""/>
          <p:cNvPicPr/>
          <p:nvPr/>
        </p:nvPicPr>
        <p:blipFill>
          <a:blip r:embed="rId3"/>
          <a:stretch/>
        </p:blipFill>
        <p:spPr>
          <a:xfrm>
            <a:off x="2820960" y="1347840"/>
            <a:ext cx="6322680" cy="3795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1137960" y="162000"/>
            <a:ext cx="8520120" cy="20523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>
            <a:normAutofit/>
          </a:bodyPr>
          <a:p>
            <a:pPr algn="ctr">
              <a:lnSpc>
                <a:spcPct val="100000"/>
              </a:lnSpc>
            </a:pPr>
            <a:r>
              <a:rPr b="1" lang="es-ES" sz="3700" spc="-1" strike="noStrike">
                <a:solidFill>
                  <a:srgbClr val="000000"/>
                </a:solidFill>
                <a:latin typeface="Comfortaa"/>
                <a:ea typeface="Comfortaa"/>
              </a:rPr>
              <a:t>CANTIDAD DE REPORTE POR HORARIOS. </a:t>
            </a:r>
            <a:endParaRPr b="0" lang="es-ES" sz="3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TextShape 2"/>
          <p:cNvSpPr txBox="1"/>
          <p:nvPr/>
        </p:nvSpPr>
        <p:spPr>
          <a:xfrm>
            <a:off x="1378800" y="2057760"/>
            <a:ext cx="7764840" cy="223056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 algn="ctr">
              <a:lnSpc>
                <a:spcPct val="95000"/>
              </a:lnSpc>
            </a:pPr>
            <a:r>
              <a:rPr b="1" lang="es-ES" sz="1200" spc="-1" strike="noStrike">
                <a:solidFill>
                  <a:srgbClr val="595959"/>
                </a:solidFill>
                <a:latin typeface="Comfortaa"/>
                <a:ea typeface="Comfortaa"/>
              </a:rPr>
              <a:t>MADRUGADA (2 a 6)</a:t>
            </a:r>
            <a:endParaRPr b="0" lang="es-ES" sz="1200" spc="-1" strike="noStrike">
              <a:latin typeface="Arial"/>
            </a:endParaRPr>
          </a:p>
          <a:p>
            <a:pPr algn="ctr">
              <a:lnSpc>
                <a:spcPct val="95000"/>
              </a:lnSpc>
            </a:pPr>
            <a:r>
              <a:rPr b="1" lang="es-ES" sz="1200" spc="-1" strike="noStrike">
                <a:solidFill>
                  <a:srgbClr val="595959"/>
                </a:solidFill>
                <a:latin typeface="Comfortaa"/>
                <a:ea typeface="Comfortaa"/>
              </a:rPr>
              <a:t>26</a:t>
            </a:r>
            <a:endParaRPr b="0" lang="es-ES" sz="1200" spc="-1" strike="noStrike">
              <a:latin typeface="Arial"/>
            </a:endParaRPr>
          </a:p>
          <a:p>
            <a:pPr algn="ctr">
              <a:lnSpc>
                <a:spcPct val="95000"/>
              </a:lnSpc>
            </a:pPr>
            <a:r>
              <a:rPr b="1" lang="es-ES" sz="1200" spc="-1" strike="noStrike">
                <a:solidFill>
                  <a:srgbClr val="595959"/>
                </a:solidFill>
                <a:latin typeface="Comfortaa"/>
                <a:ea typeface="Comfortaa"/>
              </a:rPr>
              <a:t>MAÑANA (6 a 10)</a:t>
            </a:r>
            <a:endParaRPr b="0" lang="es-ES" sz="1200" spc="-1" strike="noStrike">
              <a:latin typeface="Arial"/>
            </a:endParaRPr>
          </a:p>
          <a:p>
            <a:pPr algn="ctr">
              <a:lnSpc>
                <a:spcPct val="95000"/>
              </a:lnSpc>
            </a:pPr>
            <a:r>
              <a:rPr b="1" lang="es-ES" sz="1200" spc="-1" strike="noStrike">
                <a:solidFill>
                  <a:srgbClr val="595959"/>
                </a:solidFill>
                <a:latin typeface="Comfortaa"/>
                <a:ea typeface="Comfortaa"/>
              </a:rPr>
              <a:t>112</a:t>
            </a:r>
            <a:endParaRPr b="0" lang="es-ES" sz="1200" spc="-1" strike="noStrike">
              <a:latin typeface="Arial"/>
            </a:endParaRPr>
          </a:p>
          <a:p>
            <a:pPr algn="ctr">
              <a:lnSpc>
                <a:spcPct val="95000"/>
              </a:lnSpc>
            </a:pPr>
            <a:r>
              <a:rPr b="1" lang="es-ES" sz="1200" spc="-1" strike="noStrike">
                <a:solidFill>
                  <a:srgbClr val="595959"/>
                </a:solidFill>
                <a:latin typeface="Comfortaa"/>
                <a:ea typeface="Comfortaa"/>
              </a:rPr>
              <a:t>MEDIODÍA (10 a 14)</a:t>
            </a:r>
            <a:endParaRPr b="0" lang="es-ES" sz="1200" spc="-1" strike="noStrike">
              <a:latin typeface="Arial"/>
            </a:endParaRPr>
          </a:p>
          <a:p>
            <a:pPr algn="ctr">
              <a:lnSpc>
                <a:spcPct val="95000"/>
              </a:lnSpc>
            </a:pPr>
            <a:r>
              <a:rPr b="1" lang="es-ES" sz="1200" spc="-1" strike="noStrike">
                <a:solidFill>
                  <a:srgbClr val="595959"/>
                </a:solidFill>
                <a:latin typeface="Comfortaa"/>
                <a:ea typeface="Comfortaa"/>
              </a:rPr>
              <a:t>192</a:t>
            </a:r>
            <a:endParaRPr b="0" lang="es-ES" sz="1200" spc="-1" strike="noStrike">
              <a:latin typeface="Arial"/>
            </a:endParaRPr>
          </a:p>
          <a:p>
            <a:pPr algn="ctr">
              <a:lnSpc>
                <a:spcPct val="95000"/>
              </a:lnSpc>
            </a:pPr>
            <a:r>
              <a:rPr b="1" lang="es-ES" sz="1200" spc="-1" strike="noStrike">
                <a:solidFill>
                  <a:srgbClr val="595959"/>
                </a:solidFill>
                <a:latin typeface="Comfortaa"/>
                <a:ea typeface="Comfortaa"/>
              </a:rPr>
              <a:t>TARDE (14 a 18)</a:t>
            </a:r>
            <a:endParaRPr b="0" lang="es-ES" sz="1200" spc="-1" strike="noStrike">
              <a:latin typeface="Arial"/>
            </a:endParaRPr>
          </a:p>
          <a:p>
            <a:pPr algn="ctr">
              <a:lnSpc>
                <a:spcPct val="95000"/>
              </a:lnSpc>
            </a:pPr>
            <a:r>
              <a:rPr b="1" lang="es-ES" sz="1200" spc="-1" strike="noStrike">
                <a:solidFill>
                  <a:srgbClr val="595959"/>
                </a:solidFill>
                <a:latin typeface="Comfortaa"/>
                <a:ea typeface="Comfortaa"/>
              </a:rPr>
              <a:t>157</a:t>
            </a:r>
            <a:endParaRPr b="0" lang="es-ES" sz="1200" spc="-1" strike="noStrike">
              <a:latin typeface="Arial"/>
            </a:endParaRPr>
          </a:p>
          <a:p>
            <a:pPr algn="ctr">
              <a:lnSpc>
                <a:spcPct val="95000"/>
              </a:lnSpc>
            </a:pPr>
            <a:r>
              <a:rPr b="1" lang="es-ES" sz="1200" spc="-1" strike="noStrike">
                <a:solidFill>
                  <a:srgbClr val="595959"/>
                </a:solidFill>
                <a:latin typeface="Comfortaa"/>
                <a:ea typeface="Comfortaa"/>
              </a:rPr>
              <a:t>NOCHE (18 a 22)</a:t>
            </a:r>
            <a:endParaRPr b="0" lang="es-ES" sz="1200" spc="-1" strike="noStrike">
              <a:latin typeface="Arial"/>
            </a:endParaRPr>
          </a:p>
          <a:p>
            <a:pPr algn="ctr">
              <a:lnSpc>
                <a:spcPct val="95000"/>
              </a:lnSpc>
            </a:pPr>
            <a:r>
              <a:rPr b="1" lang="es-ES" sz="1200" spc="-1" strike="noStrike">
                <a:solidFill>
                  <a:srgbClr val="595959"/>
                </a:solidFill>
                <a:latin typeface="Comfortaa"/>
                <a:ea typeface="Comfortaa"/>
              </a:rPr>
              <a:t>182</a:t>
            </a:r>
            <a:endParaRPr b="0" lang="es-ES" sz="1200" spc="-1" strike="noStrike">
              <a:latin typeface="Arial"/>
            </a:endParaRPr>
          </a:p>
          <a:p>
            <a:pPr algn="ctr">
              <a:lnSpc>
                <a:spcPct val="95000"/>
              </a:lnSpc>
            </a:pPr>
            <a:r>
              <a:rPr b="1" lang="es-ES" sz="1200" spc="-1" strike="noStrike">
                <a:solidFill>
                  <a:srgbClr val="595959"/>
                </a:solidFill>
                <a:latin typeface="Comfortaa"/>
                <a:ea typeface="Comfortaa"/>
              </a:rPr>
              <a:t>MEDIANOCHE (22 a 2)</a:t>
            </a:r>
            <a:endParaRPr b="0" lang="es-ES" sz="1200" spc="-1" strike="noStrike">
              <a:latin typeface="Arial"/>
            </a:endParaRPr>
          </a:p>
          <a:p>
            <a:pPr algn="ctr">
              <a:lnSpc>
                <a:spcPct val="95000"/>
              </a:lnSpc>
            </a:pPr>
            <a:r>
              <a:rPr b="1" lang="es-ES" sz="1200" spc="-1" strike="noStrike">
                <a:solidFill>
                  <a:srgbClr val="595959"/>
                </a:solidFill>
                <a:latin typeface="Comfortaa"/>
                <a:ea typeface="Comfortaa"/>
              </a:rPr>
              <a:t>33</a:t>
            </a:r>
            <a:endParaRPr b="0" lang="es-ES" sz="1200" spc="-1" strike="noStrike">
              <a:latin typeface="Arial"/>
            </a:endParaRPr>
          </a:p>
          <a:p>
            <a:pPr algn="ctr">
              <a:lnSpc>
                <a:spcPct val="80000"/>
              </a:lnSpc>
            </a:pPr>
            <a:endParaRPr b="0" lang="es-ES" sz="1200" spc="-1" strike="noStrike">
              <a:latin typeface="Arial"/>
            </a:endParaRPr>
          </a:p>
        </p:txBody>
      </p:sp>
      <p:pic>
        <p:nvPicPr>
          <p:cNvPr id="191" name="Google Shape;148;p28" descr=""/>
          <p:cNvPicPr/>
          <p:nvPr/>
        </p:nvPicPr>
        <p:blipFill>
          <a:blip r:embed="rId1"/>
          <a:stretch/>
        </p:blipFill>
        <p:spPr>
          <a:xfrm>
            <a:off x="0" y="2308320"/>
            <a:ext cx="1794960" cy="1112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53;p29" descr=""/>
          <p:cNvPicPr/>
          <p:nvPr/>
        </p:nvPicPr>
        <p:blipFill>
          <a:blip r:embed="rId1"/>
          <a:stretch/>
        </p:blipFill>
        <p:spPr>
          <a:xfrm>
            <a:off x="2279520" y="825840"/>
            <a:ext cx="6864120" cy="4244040"/>
          </a:xfrm>
          <a:prstGeom prst="rect">
            <a:avLst/>
          </a:prstGeom>
          <a:ln>
            <a:noFill/>
          </a:ln>
        </p:spPr>
      </p:pic>
      <p:pic>
        <p:nvPicPr>
          <p:cNvPr id="193" name="Google Shape;154;p29" descr=""/>
          <p:cNvPicPr/>
          <p:nvPr/>
        </p:nvPicPr>
        <p:blipFill>
          <a:blip r:embed="rId2"/>
          <a:stretch/>
        </p:blipFill>
        <p:spPr>
          <a:xfrm>
            <a:off x="0" y="2322720"/>
            <a:ext cx="1652400" cy="1023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extShape 1"/>
          <p:cNvSpPr txBox="1"/>
          <p:nvPr/>
        </p:nvSpPr>
        <p:spPr>
          <a:xfrm>
            <a:off x="1869120" y="327600"/>
            <a:ext cx="7274520" cy="169308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>
            <a:noAutofit/>
          </a:bodyPr>
          <a:p>
            <a:pPr algn="ctr">
              <a:lnSpc>
                <a:spcPct val="100000"/>
              </a:lnSpc>
            </a:pPr>
            <a:r>
              <a:rPr b="0" lang="es-ES" sz="3179" spc="-1" strike="noStrike">
                <a:solidFill>
                  <a:srgbClr val="000000"/>
                </a:solidFill>
                <a:latin typeface="Arial"/>
                <a:ea typeface="Arial"/>
              </a:rPr>
              <a:t>COMPARACIÓN SEGÚN CONDICIÓN METEOROLÓGICA. </a:t>
            </a:r>
            <a:endParaRPr b="0" lang="es-ES" sz="3179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TextShape 2"/>
          <p:cNvSpPr txBox="1"/>
          <p:nvPr/>
        </p:nvSpPr>
        <p:spPr>
          <a:xfrm>
            <a:off x="109440" y="1782360"/>
            <a:ext cx="2502000" cy="221904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 fontScale="24000"/>
          </a:bodyPr>
          <a:p>
            <a:pPr>
              <a:lnSpc>
                <a:spcPct val="115000"/>
              </a:lnSpc>
            </a:pPr>
            <a:r>
              <a:rPr b="1" lang="es-ES" sz="2800" spc="-1" strike="noStrike">
                <a:solidFill>
                  <a:srgbClr val="595959"/>
                </a:solidFill>
                <a:latin typeface="Comfortaa"/>
                <a:ea typeface="Comfortaa"/>
              </a:rPr>
              <a:t>Buen Tiempo</a:t>
            </a:r>
            <a:endParaRPr b="0" lang="es-ES" sz="2800" spc="-1" strike="noStrike">
              <a:latin typeface="Arial"/>
            </a:endParaRPr>
          </a:p>
          <a:p>
            <a:pPr algn="r">
              <a:lnSpc>
                <a:spcPct val="115000"/>
              </a:lnSpc>
            </a:pPr>
            <a:r>
              <a:rPr b="1" lang="es-ES" sz="2800" spc="-1" strike="noStrike">
                <a:solidFill>
                  <a:srgbClr val="595959"/>
                </a:solidFill>
                <a:latin typeface="Comfortaa"/>
                <a:ea typeface="Comfortaa"/>
              </a:rPr>
              <a:t>591</a:t>
            </a:r>
            <a:endParaRPr b="0" lang="es-ES" sz="2800" spc="-1" strike="noStrike"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es-ES" sz="2800" spc="-1" strike="noStrike">
                <a:solidFill>
                  <a:srgbClr val="595959"/>
                </a:solidFill>
                <a:latin typeface="Comfortaa"/>
                <a:ea typeface="Comfortaa"/>
              </a:rPr>
              <a:t>Lluvia Llovizna o Granizo</a:t>
            </a:r>
            <a:endParaRPr b="0" lang="es-ES" sz="2800" spc="-1" strike="noStrike">
              <a:latin typeface="Arial"/>
            </a:endParaRPr>
          </a:p>
          <a:p>
            <a:pPr algn="r">
              <a:lnSpc>
                <a:spcPct val="115000"/>
              </a:lnSpc>
            </a:pPr>
            <a:r>
              <a:rPr b="1" lang="es-ES" sz="2800" spc="-1" strike="noStrike">
                <a:solidFill>
                  <a:srgbClr val="595959"/>
                </a:solidFill>
                <a:latin typeface="Comfortaa"/>
                <a:ea typeface="Comfortaa"/>
              </a:rPr>
              <a:t>14</a:t>
            </a:r>
            <a:endParaRPr b="0" lang="es-ES" sz="2800" spc="-1" strike="noStrike">
              <a:latin typeface="Arial"/>
            </a:endParaRPr>
          </a:p>
          <a:p>
            <a:pPr algn="r">
              <a:lnSpc>
                <a:spcPct val="115000"/>
              </a:lnSpc>
            </a:pPr>
            <a:r>
              <a:rPr b="1" lang="es-ES" sz="2800" spc="-1" strike="noStrike">
                <a:solidFill>
                  <a:srgbClr val="595959"/>
                </a:solidFill>
                <a:latin typeface="Comfortaa"/>
                <a:ea typeface="Comfortaa"/>
              </a:rPr>
              <a:t>Niebla </a:t>
            </a:r>
            <a:r>
              <a:rPr b="1" lang="es-ES" sz="2800" spc="-1" strike="noStrike">
                <a:solidFill>
                  <a:srgbClr val="595959"/>
                </a:solidFill>
                <a:latin typeface="Comfortaa"/>
                <a:ea typeface="Comfortaa"/>
              </a:rPr>
              <a:t>	</a:t>
            </a:r>
            <a:r>
              <a:rPr b="1" lang="es-ES" sz="2800" spc="-1" strike="noStrike">
                <a:solidFill>
                  <a:srgbClr val="595959"/>
                </a:solidFill>
                <a:latin typeface="Comfortaa"/>
                <a:ea typeface="Comfortaa"/>
              </a:rPr>
              <a:t>	</a:t>
            </a:r>
            <a:r>
              <a:rPr b="1" lang="es-ES" sz="2800" spc="-1" strike="noStrike">
                <a:solidFill>
                  <a:srgbClr val="595959"/>
                </a:solidFill>
                <a:latin typeface="Comfortaa"/>
                <a:ea typeface="Comfortaa"/>
              </a:rPr>
              <a:t>	</a:t>
            </a:r>
            <a:r>
              <a:rPr b="1" lang="es-ES" sz="2800" spc="-1" strike="noStrike">
                <a:solidFill>
                  <a:srgbClr val="595959"/>
                </a:solidFill>
                <a:latin typeface="Comfortaa"/>
                <a:ea typeface="Comfortaa"/>
              </a:rPr>
              <a:t>	</a:t>
            </a:r>
            <a:r>
              <a:rPr b="1" lang="es-ES" sz="2800" spc="-1" strike="noStrike">
                <a:solidFill>
                  <a:srgbClr val="595959"/>
                </a:solidFill>
                <a:latin typeface="Comfortaa"/>
                <a:ea typeface="Comfortaa"/>
              </a:rPr>
              <a:t>1</a:t>
            </a:r>
            <a:endParaRPr b="0" lang="es-ES" sz="2800" spc="-1" strike="noStrike"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es-ES" sz="2800" spc="-1" strike="noStrike">
                <a:solidFill>
                  <a:srgbClr val="595959"/>
                </a:solidFill>
                <a:latin typeface="Comfortaa"/>
                <a:ea typeface="Comfortaa"/>
              </a:rPr>
              <a:t>No Informa</a:t>
            </a:r>
            <a:endParaRPr b="0" lang="es-ES" sz="2800" spc="-1" strike="noStrike">
              <a:latin typeface="Arial"/>
            </a:endParaRPr>
          </a:p>
          <a:p>
            <a:pPr algn="r">
              <a:lnSpc>
                <a:spcPct val="115000"/>
              </a:lnSpc>
            </a:pPr>
            <a:r>
              <a:rPr b="1" lang="es-ES" sz="2800" spc="-1" strike="noStrike">
                <a:solidFill>
                  <a:srgbClr val="595959"/>
                </a:solidFill>
                <a:latin typeface="Comfortaa"/>
                <a:ea typeface="Comfortaa"/>
              </a:rPr>
              <a:t>96</a:t>
            </a:r>
            <a:endParaRPr b="0" lang="es-ES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ES" sz="2800" spc="-1" strike="noStrike">
              <a:latin typeface="Arial"/>
            </a:endParaRPr>
          </a:p>
        </p:txBody>
      </p:sp>
      <p:pic>
        <p:nvPicPr>
          <p:cNvPr id="196" name="Google Shape;161;p30" descr=""/>
          <p:cNvPicPr/>
          <p:nvPr/>
        </p:nvPicPr>
        <p:blipFill>
          <a:blip r:embed="rId1"/>
          <a:stretch/>
        </p:blipFill>
        <p:spPr>
          <a:xfrm>
            <a:off x="3861000" y="1877040"/>
            <a:ext cx="5282640" cy="3266280"/>
          </a:xfrm>
          <a:prstGeom prst="rect">
            <a:avLst/>
          </a:prstGeom>
          <a:ln>
            <a:noFill/>
          </a:ln>
        </p:spPr>
      </p:pic>
      <p:pic>
        <p:nvPicPr>
          <p:cNvPr id="197" name="Google Shape;162;p30" descr=""/>
          <p:cNvPicPr/>
          <p:nvPr/>
        </p:nvPicPr>
        <p:blipFill>
          <a:blip r:embed="rId2"/>
          <a:stretch/>
        </p:blipFill>
        <p:spPr>
          <a:xfrm>
            <a:off x="1652760" y="3874320"/>
            <a:ext cx="1287000" cy="797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Shape 1"/>
          <p:cNvSpPr txBox="1"/>
          <p:nvPr/>
        </p:nvSpPr>
        <p:spPr>
          <a:xfrm>
            <a:off x="1736280" y="362520"/>
            <a:ext cx="7407360" cy="20523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>
            <a:normAutofit/>
          </a:bodyPr>
          <a:p>
            <a:pPr algn="ctr">
              <a:lnSpc>
                <a:spcPct val="100000"/>
              </a:lnSpc>
            </a:pPr>
            <a:r>
              <a:rPr b="1" lang="es-ES" sz="3800" spc="-1" strike="noStrike">
                <a:solidFill>
                  <a:srgbClr val="000000"/>
                </a:solidFill>
                <a:latin typeface="Comfortaa"/>
                <a:ea typeface="Comfortaa"/>
              </a:rPr>
              <a:t>SINIESTROS POR EDAD DE LOS INVOLUCRADOS:</a:t>
            </a:r>
            <a:r>
              <a:rPr b="1" lang="es-ES" sz="5200" spc="-1" strike="noStrike">
                <a:solidFill>
                  <a:srgbClr val="000000"/>
                </a:solidFill>
                <a:latin typeface="Comfortaa"/>
                <a:ea typeface="Comfortaa"/>
              </a:rPr>
              <a:t> </a:t>
            </a:r>
            <a:endParaRPr b="0" lang="es-ES" sz="5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9" name="Google Shape;168;p31" descr=""/>
          <p:cNvPicPr/>
          <p:nvPr/>
        </p:nvPicPr>
        <p:blipFill>
          <a:blip r:embed="rId1"/>
          <a:srcRect l="3502" t="39342" r="74069" b="41834"/>
          <a:stretch/>
        </p:blipFill>
        <p:spPr>
          <a:xfrm>
            <a:off x="2806920" y="2300040"/>
            <a:ext cx="4346280" cy="2052360"/>
          </a:xfrm>
          <a:prstGeom prst="rect">
            <a:avLst/>
          </a:prstGeom>
          <a:ln>
            <a:noFill/>
          </a:ln>
        </p:spPr>
      </p:pic>
      <p:pic>
        <p:nvPicPr>
          <p:cNvPr id="200" name="Google Shape;169;p31" descr=""/>
          <p:cNvPicPr/>
          <p:nvPr/>
        </p:nvPicPr>
        <p:blipFill>
          <a:blip r:embed="rId2"/>
          <a:stretch/>
        </p:blipFill>
        <p:spPr>
          <a:xfrm>
            <a:off x="138240" y="2495160"/>
            <a:ext cx="1656720" cy="1026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Shape 1"/>
          <p:cNvSpPr txBox="1"/>
          <p:nvPr/>
        </p:nvSpPr>
        <p:spPr>
          <a:xfrm>
            <a:off x="277200" y="1706040"/>
            <a:ext cx="4044960" cy="19609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>
            <a:normAutofit/>
          </a:bodyPr>
          <a:p>
            <a:pPr algn="ctr">
              <a:lnSpc>
                <a:spcPct val="100000"/>
              </a:lnSpc>
            </a:pPr>
            <a:r>
              <a:rPr b="1" lang="es-ES" sz="4200" spc="-1" strike="noStrike">
                <a:solidFill>
                  <a:srgbClr val="000000"/>
                </a:solidFill>
                <a:latin typeface="Comfortaa"/>
                <a:ea typeface="Comfortaa"/>
              </a:rPr>
              <a:t>FICHA TÉCNICA. </a:t>
            </a:r>
            <a:endParaRPr b="0" lang="es-ES" sz="4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TextShape 2"/>
          <p:cNvSpPr txBox="1"/>
          <p:nvPr/>
        </p:nvSpPr>
        <p:spPr>
          <a:xfrm>
            <a:off x="4916520" y="749520"/>
            <a:ext cx="3836520" cy="416520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rmAutofit fontScale="1000"/>
          </a:bodyPr>
          <a:p>
            <a:pPr algn="just">
              <a:lnSpc>
                <a:spcPct val="115000"/>
              </a:lnSpc>
            </a:pPr>
            <a:r>
              <a:rPr b="1" lang="es-ES" sz="5200" spc="-1" strike="noStrike" u="sng">
                <a:solidFill>
                  <a:srgbClr val="595959"/>
                </a:solidFill>
                <a:uFillTx/>
                <a:latin typeface="Comfortaa"/>
                <a:ea typeface="Comfortaa"/>
              </a:rPr>
              <a:t>Jurisdicción: </a:t>
            </a:r>
            <a:r>
              <a:rPr b="1" lang="es-ES" sz="5200" spc="-1" strike="noStrike">
                <a:solidFill>
                  <a:srgbClr val="595959"/>
                </a:solidFill>
                <a:latin typeface="Comfortaa"/>
                <a:ea typeface="Comfortaa"/>
              </a:rPr>
              <a:t>Sunchales, Santa Fe. </a:t>
            </a:r>
            <a:endParaRPr b="0" lang="es-ES" sz="52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1199"/>
              </a:spcBef>
            </a:pPr>
            <a:r>
              <a:rPr b="1" lang="es-ES" sz="5200" spc="-1" strike="noStrike" u="sng">
                <a:solidFill>
                  <a:srgbClr val="595959"/>
                </a:solidFill>
                <a:uFillTx/>
                <a:latin typeface="Comfortaa"/>
                <a:ea typeface="Comfortaa"/>
              </a:rPr>
              <a:t>Periodo: </a:t>
            </a:r>
            <a:r>
              <a:rPr b="1" lang="es-ES" sz="5200" spc="-1" strike="noStrike">
                <a:solidFill>
                  <a:srgbClr val="595959"/>
                </a:solidFill>
                <a:latin typeface="Comfortaa"/>
                <a:ea typeface="Comfortaa"/>
              </a:rPr>
              <a:t>enero a diciembre de 2021. </a:t>
            </a:r>
            <a:endParaRPr b="0" lang="es-ES" sz="52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1199"/>
              </a:spcBef>
            </a:pPr>
            <a:r>
              <a:rPr b="1" lang="es-ES" sz="5200" spc="-1" strike="noStrike" u="sng">
                <a:solidFill>
                  <a:srgbClr val="595959"/>
                </a:solidFill>
                <a:uFillTx/>
                <a:latin typeface="Comfortaa"/>
                <a:ea typeface="Comfortaa"/>
              </a:rPr>
              <a:t>Objetivo general: </a:t>
            </a:r>
            <a:r>
              <a:rPr b="1" lang="es-ES" sz="5200" spc="-1" strike="noStrike">
                <a:solidFill>
                  <a:srgbClr val="595959"/>
                </a:solidFill>
                <a:latin typeface="Comfortaa"/>
                <a:ea typeface="Comfortaa"/>
              </a:rPr>
              <a:t>Presentar información  preliminar sobre la siniestralidad vial acaecida en el año 2021. </a:t>
            </a:r>
            <a:endParaRPr b="0" lang="es-ES" sz="52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1199"/>
              </a:spcBef>
            </a:pPr>
            <a:r>
              <a:rPr b="1" lang="es-ES" sz="5200" spc="-1" strike="noStrike" u="sng">
                <a:solidFill>
                  <a:srgbClr val="595959"/>
                </a:solidFill>
                <a:uFillTx/>
                <a:latin typeface="Comfortaa"/>
                <a:ea typeface="Comfortaa"/>
              </a:rPr>
              <a:t>Consideraciones:</a:t>
            </a:r>
            <a:r>
              <a:rPr b="1" lang="es-ES" sz="5200" spc="-1" strike="noStrike">
                <a:solidFill>
                  <a:srgbClr val="595959"/>
                </a:solidFill>
                <a:latin typeface="Comfortaa"/>
                <a:ea typeface="Comfortaa"/>
              </a:rPr>
              <a:t> Los datos recabados, no son suficientes para elaborar de manera detallada diferentes gráficos comparativos como por ejemplo estado de la calzada, medidas de seguridad de ocupantes, etc. </a:t>
            </a:r>
            <a:endParaRPr b="0" lang="es-ES" sz="5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5000"/>
              </a:lnSpc>
              <a:spcBef>
                <a:spcPts val="1199"/>
              </a:spcBef>
            </a:pPr>
            <a:r>
              <a:rPr b="1" lang="es-ES" sz="9200" spc="-1" strike="noStrike">
                <a:solidFill>
                  <a:srgbClr val="000000"/>
                </a:solidFill>
                <a:latin typeface="Comfortaa"/>
                <a:ea typeface="Comfortaa"/>
              </a:rPr>
              <a:t>Los datos tienen carácter parcial y preliminar.</a:t>
            </a:r>
            <a:endParaRPr b="0" lang="es-ES" sz="92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1199"/>
              </a:spcBef>
            </a:pPr>
            <a:r>
              <a:rPr b="0" lang="es-ES" sz="52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s-ES" sz="52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1199"/>
              </a:spcBef>
            </a:pPr>
            <a:endParaRPr b="0" lang="es-ES" sz="5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</a:pPr>
            <a:endParaRPr b="0" lang="es-ES" sz="5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</a:pPr>
            <a:endParaRPr b="0" lang="es-ES" sz="5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</a:pPr>
            <a:endParaRPr b="0" lang="es-ES" sz="5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174;p32" descr=""/>
          <p:cNvPicPr/>
          <p:nvPr/>
        </p:nvPicPr>
        <p:blipFill>
          <a:blip r:embed="rId1"/>
          <a:stretch/>
        </p:blipFill>
        <p:spPr>
          <a:xfrm>
            <a:off x="2431800" y="926280"/>
            <a:ext cx="6711840" cy="4150080"/>
          </a:xfrm>
          <a:prstGeom prst="rect">
            <a:avLst/>
          </a:prstGeom>
          <a:ln>
            <a:noFill/>
          </a:ln>
        </p:spPr>
      </p:pic>
      <p:pic>
        <p:nvPicPr>
          <p:cNvPr id="202" name="Google Shape;175;p32" descr=""/>
          <p:cNvPicPr/>
          <p:nvPr/>
        </p:nvPicPr>
        <p:blipFill>
          <a:blip r:embed="rId2"/>
          <a:stretch/>
        </p:blipFill>
        <p:spPr>
          <a:xfrm>
            <a:off x="71280" y="2480400"/>
            <a:ext cx="1680840" cy="1041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xtShape 1"/>
          <p:cNvSpPr txBox="1"/>
          <p:nvPr/>
        </p:nvSpPr>
        <p:spPr>
          <a:xfrm>
            <a:off x="254160" y="380520"/>
            <a:ext cx="8520120" cy="33145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>
            <a:normAutofit/>
          </a:bodyPr>
          <a:p>
            <a:pPr algn="ctr">
              <a:lnSpc>
                <a:spcPct val="100000"/>
              </a:lnSpc>
            </a:pPr>
            <a:r>
              <a:rPr b="1" lang="es-ES" sz="1600" spc="-1" strike="noStrike">
                <a:solidFill>
                  <a:srgbClr val="000000"/>
                </a:solidFill>
                <a:latin typeface="Comfortaa"/>
                <a:ea typeface="Comfortaa"/>
              </a:rPr>
              <a:t>Principales resultados preliminares: </a:t>
            </a:r>
            <a:br/>
            <a:r>
              <a:rPr b="1" lang="es-ES" sz="1600" spc="-1" strike="noStrike">
                <a:solidFill>
                  <a:srgbClr val="000000"/>
                </a:solidFill>
                <a:latin typeface="Comfortaa"/>
                <a:ea typeface="Comfortaa"/>
              </a:rPr>
              <a:t>En el marco de la ASPO, la exposición al riesgo se redujo considerablemente lo que implicó una reducción directa de la siniestralidad. </a:t>
            </a:r>
            <a:br/>
            <a:r>
              <a:rPr b="1" lang="es-ES" sz="1600" spc="-1" strike="noStrike">
                <a:solidFill>
                  <a:srgbClr val="000000"/>
                </a:solidFill>
                <a:latin typeface="Comfortaa"/>
                <a:ea typeface="Comfortaa"/>
              </a:rPr>
              <a:t>Mientras que en el período de la DISPO se observa un incremento de la siniestralidad. </a:t>
            </a:r>
            <a:br/>
            <a:r>
              <a:rPr b="1" lang="es-ES" sz="1600" spc="-1" strike="noStrike">
                <a:solidFill>
                  <a:srgbClr val="000000"/>
                </a:solidFill>
                <a:latin typeface="Comfortaa"/>
                <a:ea typeface="Comfortaa"/>
              </a:rPr>
              <a:t>La siniestralidad se concentró principalmente en zonas aledañas a avenidas sin distinción de tipo de vehículo. </a:t>
            </a:r>
            <a:br/>
            <a:endParaRPr b="0" lang="es-ES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>
            <a:off x="3386160" y="522360"/>
            <a:ext cx="6930720" cy="91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00000"/>
              </a:lnSpc>
            </a:pPr>
            <a:r>
              <a:rPr b="1" lang="es-ES" sz="2400" spc="-1" strike="noStrike">
                <a:solidFill>
                  <a:srgbClr val="000000"/>
                </a:solidFill>
                <a:latin typeface="Comfortaa"/>
                <a:ea typeface="Comfortaa"/>
              </a:rPr>
              <a:t>Tipo de impacto Motovehículos. </a:t>
            </a: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2400" spc="-1" strike="noStrike">
              <a:latin typeface="Arial"/>
            </a:endParaRPr>
          </a:p>
        </p:txBody>
      </p:sp>
      <p:pic>
        <p:nvPicPr>
          <p:cNvPr id="205" name="Google Shape;186;p34" descr=""/>
          <p:cNvPicPr/>
          <p:nvPr/>
        </p:nvPicPr>
        <p:blipFill>
          <a:blip r:embed="rId1"/>
          <a:srcRect l="8577" t="53690" r="73719" b="25746"/>
          <a:stretch/>
        </p:blipFill>
        <p:spPr>
          <a:xfrm>
            <a:off x="0" y="1599120"/>
            <a:ext cx="2977560" cy="1945080"/>
          </a:xfrm>
          <a:prstGeom prst="rect">
            <a:avLst/>
          </a:prstGeom>
          <a:ln>
            <a:noFill/>
          </a:ln>
        </p:spPr>
      </p:pic>
      <p:pic>
        <p:nvPicPr>
          <p:cNvPr id="206" name="Google Shape;187;p34" descr=""/>
          <p:cNvPicPr/>
          <p:nvPr/>
        </p:nvPicPr>
        <p:blipFill>
          <a:blip r:embed="rId2"/>
          <a:stretch/>
        </p:blipFill>
        <p:spPr>
          <a:xfrm>
            <a:off x="2977920" y="1030320"/>
            <a:ext cx="6165720" cy="4112640"/>
          </a:xfrm>
          <a:prstGeom prst="rect">
            <a:avLst/>
          </a:prstGeom>
          <a:ln>
            <a:noFill/>
          </a:ln>
        </p:spPr>
      </p:pic>
      <p:pic>
        <p:nvPicPr>
          <p:cNvPr id="207" name="Google Shape;188;p34" descr=""/>
          <p:cNvPicPr/>
          <p:nvPr/>
        </p:nvPicPr>
        <p:blipFill>
          <a:blip r:embed="rId3"/>
          <a:stretch/>
        </p:blipFill>
        <p:spPr>
          <a:xfrm>
            <a:off x="883440" y="3544560"/>
            <a:ext cx="1680840" cy="1041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3813480" y="436680"/>
            <a:ext cx="6930720" cy="91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00000"/>
              </a:lnSpc>
            </a:pPr>
            <a:r>
              <a:rPr b="1" lang="es-ES" sz="2400" spc="-1" strike="noStrike">
                <a:solidFill>
                  <a:srgbClr val="000000"/>
                </a:solidFill>
                <a:latin typeface="Comfortaa"/>
                <a:ea typeface="Comfortaa"/>
              </a:rPr>
              <a:t>Tipo de impacto Automóviles. </a:t>
            </a: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2400" spc="-1" strike="noStrike">
              <a:latin typeface="Arial"/>
            </a:endParaRPr>
          </a:p>
        </p:txBody>
      </p:sp>
      <p:pic>
        <p:nvPicPr>
          <p:cNvPr id="209" name="Google Shape;194;p35" descr=""/>
          <p:cNvPicPr/>
          <p:nvPr/>
        </p:nvPicPr>
        <p:blipFill>
          <a:blip r:embed="rId1"/>
          <a:srcRect l="8736" t="47412" r="73470" b="31780"/>
          <a:stretch/>
        </p:blipFill>
        <p:spPr>
          <a:xfrm>
            <a:off x="0" y="1551240"/>
            <a:ext cx="3575880" cy="2352240"/>
          </a:xfrm>
          <a:prstGeom prst="rect">
            <a:avLst/>
          </a:prstGeom>
          <a:ln>
            <a:noFill/>
          </a:ln>
        </p:spPr>
      </p:pic>
      <p:pic>
        <p:nvPicPr>
          <p:cNvPr id="210" name="Google Shape;195;p35" descr=""/>
          <p:cNvPicPr/>
          <p:nvPr/>
        </p:nvPicPr>
        <p:blipFill>
          <a:blip r:embed="rId2"/>
          <a:stretch/>
        </p:blipFill>
        <p:spPr>
          <a:xfrm>
            <a:off x="3576240" y="1011600"/>
            <a:ext cx="5567400" cy="4131360"/>
          </a:xfrm>
          <a:prstGeom prst="rect">
            <a:avLst/>
          </a:prstGeom>
          <a:ln>
            <a:noFill/>
          </a:ln>
        </p:spPr>
      </p:pic>
      <p:pic>
        <p:nvPicPr>
          <p:cNvPr id="211" name="Google Shape;196;p35" descr=""/>
          <p:cNvPicPr/>
          <p:nvPr/>
        </p:nvPicPr>
        <p:blipFill>
          <a:blip r:embed="rId3"/>
          <a:stretch/>
        </p:blipFill>
        <p:spPr>
          <a:xfrm>
            <a:off x="1353600" y="3575520"/>
            <a:ext cx="1680840" cy="1041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1121760" y="1286640"/>
            <a:ext cx="7640280" cy="82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00000"/>
              </a:lnSpc>
            </a:pPr>
            <a:r>
              <a:rPr b="1" lang="es-ES" sz="2800" spc="-1" strike="noStrike">
                <a:solidFill>
                  <a:srgbClr val="000000"/>
                </a:solidFill>
                <a:latin typeface="Comfortaa"/>
                <a:ea typeface="Comfortaa"/>
              </a:rPr>
              <a:t>PRINCIPALES PUNTOS CONFLICTIVOS </a:t>
            </a:r>
            <a:endParaRPr b="0" lang="es-E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2800" spc="-1" strike="noStrike">
              <a:latin typeface="Arial"/>
            </a:endParaRPr>
          </a:p>
        </p:txBody>
      </p:sp>
      <p:pic>
        <p:nvPicPr>
          <p:cNvPr id="213" name="Google Shape;202;p36" descr=""/>
          <p:cNvPicPr/>
          <p:nvPr/>
        </p:nvPicPr>
        <p:blipFill>
          <a:blip r:embed="rId1"/>
          <a:stretch/>
        </p:blipFill>
        <p:spPr>
          <a:xfrm>
            <a:off x="3006360" y="2117880"/>
            <a:ext cx="3360960" cy="2082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4203000" y="263880"/>
            <a:ext cx="2493000" cy="1067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00000"/>
              </a:lnSpc>
            </a:pPr>
            <a:r>
              <a:rPr b="1" lang="es-ES" sz="2000" spc="-1" strike="noStrike">
                <a:solidFill>
                  <a:srgbClr val="000000"/>
                </a:solidFill>
                <a:latin typeface="Comfortaa"/>
                <a:ea typeface="Comfortaa"/>
              </a:rPr>
              <a:t>Mapa de calor accidentológico</a:t>
            </a:r>
            <a:r>
              <a:rPr b="1" lang="es-ES" sz="2400" spc="-1" strike="noStrike">
                <a:solidFill>
                  <a:srgbClr val="000000"/>
                </a:solidFill>
                <a:latin typeface="Comfortaa"/>
                <a:ea typeface="Comfortaa"/>
              </a:rPr>
              <a:t> </a:t>
            </a: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2400" spc="-1" strike="noStrike">
              <a:latin typeface="Arial"/>
            </a:endParaRPr>
          </a:p>
        </p:txBody>
      </p:sp>
      <p:pic>
        <p:nvPicPr>
          <p:cNvPr id="215" name="Google Shape;208;p37" descr=""/>
          <p:cNvPicPr/>
          <p:nvPr/>
        </p:nvPicPr>
        <p:blipFill>
          <a:blip r:embed="rId1"/>
          <a:stretch/>
        </p:blipFill>
        <p:spPr>
          <a:xfrm>
            <a:off x="1325160" y="1033920"/>
            <a:ext cx="7818480" cy="4109040"/>
          </a:xfrm>
          <a:prstGeom prst="rect">
            <a:avLst/>
          </a:prstGeom>
          <a:ln>
            <a:noFill/>
          </a:ln>
        </p:spPr>
      </p:pic>
      <p:pic>
        <p:nvPicPr>
          <p:cNvPr id="216" name="Google Shape;209;p37" descr=""/>
          <p:cNvPicPr/>
          <p:nvPr/>
        </p:nvPicPr>
        <p:blipFill>
          <a:blip r:embed="rId2"/>
          <a:stretch/>
        </p:blipFill>
        <p:spPr>
          <a:xfrm>
            <a:off x="0" y="4101480"/>
            <a:ext cx="1680840" cy="1041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3174120" y="585000"/>
            <a:ext cx="6596280" cy="70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00000"/>
              </a:lnSpc>
            </a:pPr>
            <a:r>
              <a:rPr b="1" lang="es-ES" sz="2000" spc="-1" strike="noStrike">
                <a:solidFill>
                  <a:srgbClr val="000000"/>
                </a:solidFill>
                <a:latin typeface="Comfortaa"/>
                <a:ea typeface="Comfortaa"/>
              </a:rPr>
              <a:t>Mapa accidentológico de motovehículos. </a:t>
            </a:r>
            <a:endParaRPr b="0" lang="es-E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2000" spc="-1" strike="noStrike">
              <a:latin typeface="Arial"/>
            </a:endParaRPr>
          </a:p>
        </p:txBody>
      </p:sp>
      <p:pic>
        <p:nvPicPr>
          <p:cNvPr id="218" name="Google Shape;215;p38" descr=""/>
          <p:cNvPicPr/>
          <p:nvPr/>
        </p:nvPicPr>
        <p:blipFill>
          <a:blip r:embed="rId1"/>
          <a:stretch/>
        </p:blipFill>
        <p:spPr>
          <a:xfrm>
            <a:off x="1702080" y="941040"/>
            <a:ext cx="7441560" cy="4201920"/>
          </a:xfrm>
          <a:prstGeom prst="rect">
            <a:avLst/>
          </a:prstGeom>
          <a:ln>
            <a:noFill/>
          </a:ln>
        </p:spPr>
      </p:pic>
      <p:pic>
        <p:nvPicPr>
          <p:cNvPr id="219" name="Google Shape;216;p38" descr=""/>
          <p:cNvPicPr/>
          <p:nvPr/>
        </p:nvPicPr>
        <p:blipFill>
          <a:blip r:embed="rId2"/>
          <a:stretch/>
        </p:blipFill>
        <p:spPr>
          <a:xfrm>
            <a:off x="20880" y="2521440"/>
            <a:ext cx="1680840" cy="1041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3615840" y="490680"/>
            <a:ext cx="6596280" cy="48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00000"/>
              </a:lnSpc>
            </a:pPr>
            <a:r>
              <a:rPr b="1" lang="es-ES" sz="2000" spc="-1" strike="noStrike">
                <a:solidFill>
                  <a:srgbClr val="000000"/>
                </a:solidFill>
                <a:latin typeface="Comfortaa"/>
                <a:ea typeface="Comfortaa"/>
              </a:rPr>
              <a:t>Mapa accidentológico automóvil </a:t>
            </a:r>
            <a:endParaRPr b="0" lang="es-ES" sz="2000" spc="-1" strike="noStrike">
              <a:latin typeface="Arial"/>
            </a:endParaRPr>
          </a:p>
        </p:txBody>
      </p:sp>
      <p:pic>
        <p:nvPicPr>
          <p:cNvPr id="221" name="Google Shape;222;p39" descr=""/>
          <p:cNvPicPr/>
          <p:nvPr/>
        </p:nvPicPr>
        <p:blipFill>
          <a:blip r:embed="rId1"/>
          <a:stretch/>
        </p:blipFill>
        <p:spPr>
          <a:xfrm>
            <a:off x="1776600" y="869040"/>
            <a:ext cx="7367040" cy="4273920"/>
          </a:xfrm>
          <a:prstGeom prst="rect">
            <a:avLst/>
          </a:prstGeom>
          <a:ln>
            <a:noFill/>
          </a:ln>
        </p:spPr>
      </p:pic>
      <p:pic>
        <p:nvPicPr>
          <p:cNvPr id="222" name="Google Shape;223;p39" descr=""/>
          <p:cNvPicPr/>
          <p:nvPr/>
        </p:nvPicPr>
        <p:blipFill>
          <a:blip r:embed="rId2"/>
          <a:stretch/>
        </p:blipFill>
        <p:spPr>
          <a:xfrm>
            <a:off x="0" y="2122200"/>
            <a:ext cx="1680840" cy="1041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CustomShape 1"/>
          <p:cNvSpPr/>
          <p:nvPr/>
        </p:nvSpPr>
        <p:spPr>
          <a:xfrm>
            <a:off x="3758400" y="490680"/>
            <a:ext cx="6596280" cy="48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00000"/>
              </a:lnSpc>
            </a:pPr>
            <a:r>
              <a:rPr b="1" lang="es-ES" sz="2000" spc="-1" strike="noStrike">
                <a:solidFill>
                  <a:srgbClr val="000000"/>
                </a:solidFill>
                <a:latin typeface="Comfortaa"/>
                <a:ea typeface="Comfortaa"/>
              </a:rPr>
              <a:t>Mapa accidentológico bicicletas</a:t>
            </a:r>
            <a:endParaRPr b="0" lang="es-ES" sz="2000" spc="-1" strike="noStrike">
              <a:latin typeface="Arial"/>
            </a:endParaRPr>
          </a:p>
        </p:txBody>
      </p:sp>
      <p:pic>
        <p:nvPicPr>
          <p:cNvPr id="224" name="Google Shape;229;p40" descr=""/>
          <p:cNvPicPr/>
          <p:nvPr/>
        </p:nvPicPr>
        <p:blipFill>
          <a:blip r:embed="rId1"/>
          <a:stretch/>
        </p:blipFill>
        <p:spPr>
          <a:xfrm>
            <a:off x="1681200" y="907560"/>
            <a:ext cx="7462440" cy="4235760"/>
          </a:xfrm>
          <a:prstGeom prst="rect">
            <a:avLst/>
          </a:prstGeom>
          <a:ln>
            <a:noFill/>
          </a:ln>
        </p:spPr>
      </p:pic>
      <p:pic>
        <p:nvPicPr>
          <p:cNvPr id="225" name="Google Shape;230;p40" descr=""/>
          <p:cNvPicPr/>
          <p:nvPr/>
        </p:nvPicPr>
        <p:blipFill>
          <a:blip r:embed="rId2"/>
          <a:stretch/>
        </p:blipFill>
        <p:spPr>
          <a:xfrm>
            <a:off x="0" y="2122200"/>
            <a:ext cx="1680840" cy="1041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extShape 1"/>
          <p:cNvSpPr txBox="1"/>
          <p:nvPr/>
        </p:nvSpPr>
        <p:spPr>
          <a:xfrm>
            <a:off x="908280" y="-156600"/>
            <a:ext cx="8520120" cy="20523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>
            <a:normAutofit/>
          </a:bodyPr>
          <a:p>
            <a:pPr algn="ctr">
              <a:lnSpc>
                <a:spcPct val="100000"/>
              </a:lnSpc>
            </a:pPr>
            <a:r>
              <a:rPr b="1" lang="es-ES" sz="5200" spc="-1" strike="noStrike">
                <a:solidFill>
                  <a:srgbClr val="000000"/>
                </a:solidFill>
                <a:latin typeface="Comfortaa"/>
                <a:ea typeface="Comfortaa"/>
              </a:rPr>
              <a:t>Plan de trabajo: </a:t>
            </a:r>
            <a:endParaRPr b="0" lang="es-ES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TextShape 2"/>
          <p:cNvSpPr txBox="1"/>
          <p:nvPr/>
        </p:nvSpPr>
        <p:spPr>
          <a:xfrm>
            <a:off x="226080" y="1756440"/>
            <a:ext cx="8520120" cy="189036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 marL="457200" indent="-350280" algn="ctr">
              <a:lnSpc>
                <a:spcPct val="80000"/>
              </a:lnSpc>
              <a:buClr>
                <a:srgbClr val="595959"/>
              </a:buClr>
              <a:buFont typeface="Comfortaa"/>
              <a:buChar char="-"/>
            </a:pPr>
            <a:r>
              <a:rPr b="1" lang="es-ES" sz="1920" spc="-1" strike="noStrike">
                <a:solidFill>
                  <a:srgbClr val="595959"/>
                </a:solidFill>
                <a:latin typeface="Comfortaa"/>
                <a:ea typeface="Comfortaa"/>
              </a:rPr>
              <a:t>Completar y validar 6to informe Observatorio de Seguridad Vial; </a:t>
            </a:r>
            <a:endParaRPr b="0" lang="es-ES" sz="1920" spc="-1" strike="noStrike">
              <a:latin typeface="Arial"/>
            </a:endParaRPr>
          </a:p>
          <a:p>
            <a:pPr marL="457200" indent="-350280" algn="ctr">
              <a:lnSpc>
                <a:spcPct val="80000"/>
              </a:lnSpc>
              <a:buClr>
                <a:srgbClr val="595959"/>
              </a:buClr>
              <a:buFont typeface="Arial"/>
              <a:buChar char="-"/>
            </a:pPr>
            <a:r>
              <a:rPr b="1" lang="es-ES" sz="1920" spc="-1" strike="noStrike">
                <a:solidFill>
                  <a:srgbClr val="595959"/>
                </a:solidFill>
                <a:latin typeface="Comfortaa"/>
                <a:ea typeface="Comfortaa"/>
              </a:rPr>
              <a:t>Sistematizar reuniones periódicas. </a:t>
            </a:r>
            <a:endParaRPr b="0" lang="es-ES" sz="1920" spc="-1" strike="noStrike">
              <a:latin typeface="Arial"/>
            </a:endParaRPr>
          </a:p>
          <a:p>
            <a:pPr marL="457200" indent="-350280" algn="ctr">
              <a:lnSpc>
                <a:spcPct val="80000"/>
              </a:lnSpc>
              <a:buClr>
                <a:srgbClr val="595959"/>
              </a:buClr>
              <a:buFont typeface="Comfortaa"/>
              <a:buChar char="-"/>
            </a:pPr>
            <a:r>
              <a:rPr b="1" lang="es-ES" sz="1920" spc="-1" strike="noStrike">
                <a:solidFill>
                  <a:srgbClr val="595959"/>
                </a:solidFill>
                <a:latin typeface="Comfortaa"/>
                <a:ea typeface="Comfortaa"/>
              </a:rPr>
              <a:t>Involucrar de manera más activa a los actores que componen este Observatorio. </a:t>
            </a:r>
            <a:endParaRPr b="0" lang="es-ES" sz="1920" spc="-1" strike="noStrike">
              <a:latin typeface="Arial"/>
            </a:endParaRPr>
          </a:p>
          <a:p>
            <a:pPr marL="457200" indent="-350280" algn="ctr">
              <a:lnSpc>
                <a:spcPct val="80000"/>
              </a:lnSpc>
              <a:buClr>
                <a:srgbClr val="595959"/>
              </a:buClr>
              <a:buFont typeface="Comfortaa"/>
              <a:buChar char="-"/>
            </a:pPr>
            <a:r>
              <a:rPr b="1" lang="es-ES" sz="1920" spc="-1" strike="noStrike">
                <a:solidFill>
                  <a:srgbClr val="595959"/>
                </a:solidFill>
                <a:latin typeface="Comfortaa"/>
                <a:ea typeface="Comfortaa"/>
              </a:rPr>
              <a:t>Trabajar sobre puntos conflictivos del 8° informe. </a:t>
            </a:r>
            <a:endParaRPr b="0" lang="es-ES" sz="1920" spc="-1" strike="noStrike">
              <a:latin typeface="Arial"/>
            </a:endParaRPr>
          </a:p>
        </p:txBody>
      </p:sp>
      <p:pic>
        <p:nvPicPr>
          <p:cNvPr id="228" name="Google Shape;237;p41" descr=""/>
          <p:cNvPicPr/>
          <p:nvPr/>
        </p:nvPicPr>
        <p:blipFill>
          <a:blip r:embed="rId1"/>
          <a:stretch/>
        </p:blipFill>
        <p:spPr>
          <a:xfrm>
            <a:off x="1823760" y="3368520"/>
            <a:ext cx="1923120" cy="1191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Shape 1"/>
          <p:cNvSpPr txBox="1"/>
          <p:nvPr/>
        </p:nvSpPr>
        <p:spPr>
          <a:xfrm>
            <a:off x="183600" y="1235520"/>
            <a:ext cx="8520120" cy="319392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 fontScale="2000"/>
          </a:bodyPr>
          <a:p>
            <a:pPr algn="ctr">
              <a:lnSpc>
                <a:spcPct val="100000"/>
              </a:lnSpc>
            </a:pPr>
            <a:r>
              <a:rPr b="1" lang="es-ES" sz="7480" spc="-1" strike="noStrike">
                <a:solidFill>
                  <a:srgbClr val="595959"/>
                </a:solidFill>
                <a:latin typeface="Comfortaa"/>
                <a:ea typeface="Comfortaa"/>
              </a:rPr>
              <a:t>El siguiente informe fue elaborado con la colaboración de los siguientes integrantes: </a:t>
            </a:r>
            <a:endParaRPr b="0" lang="es-ES" sz="7480" spc="-1" strike="noStrike">
              <a:latin typeface="Arial"/>
            </a:endParaRPr>
          </a:p>
          <a:p>
            <a:pPr marL="914400" indent="-347040" algn="ctr">
              <a:lnSpc>
                <a:spcPct val="100000"/>
              </a:lnSpc>
              <a:buClr>
                <a:srgbClr val="595959"/>
              </a:buClr>
              <a:buFont typeface="Comfortaa"/>
              <a:buChar char="-"/>
            </a:pPr>
            <a:r>
              <a:rPr b="1" lang="es-ES" sz="7480" spc="-1" strike="noStrike">
                <a:solidFill>
                  <a:srgbClr val="595959"/>
                </a:solidFill>
                <a:latin typeface="Comfortaa"/>
                <a:ea typeface="Comfortaa"/>
              </a:rPr>
              <a:t>Agencia municipal de seguridad ciudadana y vial;</a:t>
            </a:r>
            <a:endParaRPr b="0" lang="es-ES" sz="7480" spc="-1" strike="noStrike">
              <a:latin typeface="Arial"/>
            </a:endParaRPr>
          </a:p>
          <a:p>
            <a:pPr marL="914400" indent="-347040" algn="ctr">
              <a:lnSpc>
                <a:spcPct val="100000"/>
              </a:lnSpc>
              <a:buClr>
                <a:srgbClr val="595959"/>
              </a:buClr>
              <a:buFont typeface="Comfortaa"/>
              <a:buChar char="-"/>
            </a:pPr>
            <a:r>
              <a:rPr b="1" lang="es-ES" sz="7480" spc="-1" strike="noStrike">
                <a:solidFill>
                  <a:srgbClr val="595959"/>
                </a:solidFill>
                <a:latin typeface="Comfortaa"/>
                <a:ea typeface="Comfortaa"/>
              </a:rPr>
              <a:t>Guardia Urbana Sunchales; </a:t>
            </a:r>
            <a:endParaRPr b="0" lang="es-ES" sz="7480" spc="-1" strike="noStrike">
              <a:latin typeface="Arial"/>
            </a:endParaRPr>
          </a:p>
          <a:p>
            <a:pPr marL="914400" indent="-347040" algn="ctr">
              <a:lnSpc>
                <a:spcPct val="100000"/>
              </a:lnSpc>
              <a:buClr>
                <a:srgbClr val="595959"/>
              </a:buClr>
              <a:buFont typeface="Comfortaa"/>
              <a:buChar char="-"/>
            </a:pPr>
            <a:r>
              <a:rPr b="1" lang="es-ES" sz="7480" spc="-1" strike="noStrike">
                <a:solidFill>
                  <a:srgbClr val="595959"/>
                </a:solidFill>
                <a:latin typeface="Comfortaa"/>
                <a:ea typeface="Comfortaa"/>
              </a:rPr>
              <a:t>Fundación  Grupo Sancor Seguros; </a:t>
            </a:r>
            <a:endParaRPr b="0" lang="es-ES" sz="7480" spc="-1" strike="noStrike">
              <a:latin typeface="Arial"/>
            </a:endParaRPr>
          </a:p>
          <a:p>
            <a:pPr marL="914400" indent="-347040" algn="ctr">
              <a:lnSpc>
                <a:spcPct val="100000"/>
              </a:lnSpc>
              <a:buClr>
                <a:srgbClr val="595959"/>
              </a:buClr>
              <a:buFont typeface="Comfortaa"/>
              <a:buChar char="-"/>
            </a:pPr>
            <a:r>
              <a:rPr b="1" lang="es-ES" sz="7480" spc="-1" strike="noStrike">
                <a:solidFill>
                  <a:srgbClr val="595959"/>
                </a:solidFill>
                <a:latin typeface="Comfortaa"/>
                <a:ea typeface="Comfortaa"/>
              </a:rPr>
              <a:t>Fundación ATILRA. </a:t>
            </a:r>
            <a:endParaRPr b="0" lang="es-ES" sz="7480" spc="-1" strike="noStrike">
              <a:latin typeface="Arial"/>
            </a:endParaRPr>
          </a:p>
          <a:p>
            <a:pPr marL="914400" indent="-347040" algn="ctr">
              <a:lnSpc>
                <a:spcPct val="100000"/>
              </a:lnSpc>
              <a:buClr>
                <a:srgbClr val="595959"/>
              </a:buClr>
              <a:buFont typeface="Comfortaa"/>
              <a:buChar char="-"/>
            </a:pPr>
            <a:r>
              <a:rPr b="1" lang="es-ES" sz="7480" spc="-1" strike="noStrike">
                <a:solidFill>
                  <a:srgbClr val="595959"/>
                </a:solidFill>
                <a:latin typeface="Comfortaa"/>
                <a:ea typeface="Comfortaa"/>
              </a:rPr>
              <a:t>ADESU. </a:t>
            </a:r>
            <a:endParaRPr b="0" lang="es-ES" sz="7480" spc="-1" strike="noStrike">
              <a:latin typeface="Arial"/>
            </a:endParaRPr>
          </a:p>
          <a:p>
            <a:pPr marL="914400" indent="-347040" algn="ctr">
              <a:lnSpc>
                <a:spcPct val="100000"/>
              </a:lnSpc>
              <a:buClr>
                <a:srgbClr val="595959"/>
              </a:buClr>
              <a:buFont typeface="Comfortaa"/>
              <a:buChar char="-"/>
            </a:pPr>
            <a:r>
              <a:rPr b="1" lang="es-ES" sz="7480" spc="-1" strike="noStrike">
                <a:solidFill>
                  <a:srgbClr val="595959"/>
                </a:solidFill>
                <a:latin typeface="Comfortaa"/>
                <a:ea typeface="Comfortaa"/>
              </a:rPr>
              <a:t>Aseguradoras: </a:t>
            </a:r>
            <a:endParaRPr b="0" lang="es-ES" sz="7480" spc="-1" strike="noStrike">
              <a:latin typeface="Arial"/>
            </a:endParaRPr>
          </a:p>
          <a:p>
            <a:pPr marL="914400" algn="ctr">
              <a:lnSpc>
                <a:spcPct val="100000"/>
              </a:lnSpc>
            </a:pPr>
            <a:r>
              <a:rPr b="1" lang="es-ES" sz="7480" spc="-1" strike="noStrike">
                <a:solidFill>
                  <a:srgbClr val="595959"/>
                </a:solidFill>
                <a:latin typeface="Comfortaa"/>
                <a:ea typeface="Comfortaa"/>
              </a:rPr>
              <a:t>Sancor Seguros; </a:t>
            </a:r>
            <a:endParaRPr b="0" lang="es-ES" sz="7480" spc="-1" strike="noStrike">
              <a:latin typeface="Arial"/>
            </a:endParaRPr>
          </a:p>
          <a:p>
            <a:pPr marL="914400" algn="ctr">
              <a:lnSpc>
                <a:spcPct val="100000"/>
              </a:lnSpc>
            </a:pPr>
            <a:r>
              <a:rPr b="1" lang="es-ES" sz="7480" spc="-1" strike="noStrike">
                <a:solidFill>
                  <a:srgbClr val="595959"/>
                </a:solidFill>
                <a:latin typeface="Comfortaa"/>
                <a:ea typeface="Comfortaa"/>
              </a:rPr>
              <a:t>La Segunda;</a:t>
            </a:r>
            <a:endParaRPr b="0" lang="es-ES" sz="7480" spc="-1" strike="noStrike">
              <a:latin typeface="Arial"/>
            </a:endParaRPr>
          </a:p>
          <a:p>
            <a:pPr marL="914400" algn="ctr">
              <a:lnSpc>
                <a:spcPct val="100000"/>
              </a:lnSpc>
            </a:pPr>
            <a:r>
              <a:rPr b="1" lang="es-ES" sz="7480" spc="-1" strike="noStrike">
                <a:solidFill>
                  <a:srgbClr val="595959"/>
                </a:solidFill>
                <a:latin typeface="Comfortaa"/>
                <a:ea typeface="Comfortaa"/>
              </a:rPr>
              <a:t>El Norte.</a:t>
            </a:r>
            <a:endParaRPr b="0" lang="es-ES" sz="7480" spc="-1" strike="noStrike">
              <a:latin typeface="Arial"/>
            </a:endParaRPr>
          </a:p>
          <a:p>
            <a:pPr marL="457200" indent="-347040" algn="ctr">
              <a:lnSpc>
                <a:spcPct val="100000"/>
              </a:lnSpc>
              <a:buClr>
                <a:srgbClr val="595959"/>
              </a:buClr>
              <a:buFont typeface="Comfortaa"/>
              <a:buChar char="-"/>
            </a:pPr>
            <a:r>
              <a:rPr b="1" lang="es-ES" sz="7480" spc="-1" strike="noStrike">
                <a:solidFill>
                  <a:srgbClr val="595959"/>
                </a:solidFill>
                <a:latin typeface="Comfortaa"/>
                <a:ea typeface="Comfortaa"/>
              </a:rPr>
              <a:t>107</a:t>
            </a:r>
            <a:endParaRPr b="0" lang="es-ES" sz="7480" spc="-1" strike="noStrike">
              <a:latin typeface="Arial"/>
            </a:endParaRPr>
          </a:p>
          <a:p>
            <a:pPr marL="914400" algn="ctr">
              <a:lnSpc>
                <a:spcPct val="100000"/>
              </a:lnSpc>
            </a:pPr>
            <a:r>
              <a:rPr b="1" lang="es-ES" sz="7480" spc="-1" strike="noStrike">
                <a:solidFill>
                  <a:srgbClr val="595959"/>
                </a:solidFill>
                <a:latin typeface="Comfortaa"/>
                <a:ea typeface="Comfortaa"/>
              </a:rPr>
              <a:t>Se complementa la información con los medios locales. </a:t>
            </a:r>
            <a:endParaRPr b="0" lang="es-ES" sz="7480" spc="-1" strike="noStrike">
              <a:latin typeface="Arial"/>
            </a:endParaRPr>
          </a:p>
          <a:p>
            <a:pPr marL="914400" algn="ctr">
              <a:lnSpc>
                <a:spcPct val="100000"/>
              </a:lnSpc>
            </a:pPr>
            <a:r>
              <a:rPr b="0" lang="es-ES" sz="7480" spc="-1" strike="noStrike">
                <a:solidFill>
                  <a:srgbClr val="595959"/>
                </a:solidFill>
                <a:latin typeface="Arial"/>
                <a:ea typeface="Arial"/>
              </a:rPr>
              <a:t> </a:t>
            </a:r>
            <a:endParaRPr b="0" lang="es-ES" sz="7480" spc="-1" strike="noStrike">
              <a:latin typeface="Arial"/>
            </a:endParaRPr>
          </a:p>
          <a:p>
            <a:pPr marL="914400">
              <a:lnSpc>
                <a:spcPct val="100000"/>
              </a:lnSpc>
            </a:pPr>
            <a:endParaRPr b="0" lang="es-ES" sz="7480" spc="-1" strike="noStrike">
              <a:latin typeface="Arial"/>
            </a:endParaRPr>
          </a:p>
          <a:p>
            <a:pPr marL="914400" algn="ctr">
              <a:lnSpc>
                <a:spcPct val="100000"/>
              </a:lnSpc>
            </a:pPr>
            <a:r>
              <a:rPr b="1" lang="es-ES" sz="1050" spc="-1" strike="noStrike">
                <a:solidFill>
                  <a:srgbClr val="5f6368"/>
                </a:solidFill>
                <a:latin typeface="Roboto"/>
                <a:ea typeface="Roboto"/>
              </a:rPr>
              <a:t> </a:t>
            </a:r>
            <a:endParaRPr b="0" lang="es-ES" sz="105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ES" sz="10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10201680" y="3932280"/>
            <a:ext cx="384120" cy="39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3" name="CustomShape 2"/>
          <p:cNvSpPr/>
          <p:nvPr/>
        </p:nvSpPr>
        <p:spPr>
          <a:xfrm>
            <a:off x="1296720" y="1396440"/>
            <a:ext cx="5998320" cy="39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4" name="TextShape 3"/>
          <p:cNvSpPr txBox="1"/>
          <p:nvPr/>
        </p:nvSpPr>
        <p:spPr>
          <a:xfrm>
            <a:off x="183600" y="1235520"/>
            <a:ext cx="8520120" cy="319392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/>
          </a:bodyPr>
          <a:p>
            <a:pPr algn="ctr">
              <a:lnSpc>
                <a:spcPct val="100000"/>
              </a:lnSpc>
            </a:pPr>
            <a:r>
              <a:rPr b="1" lang="es-ES" sz="2900" spc="-1" strike="noStrike" u="sng">
                <a:solidFill>
                  <a:srgbClr val="595959"/>
                </a:solidFill>
                <a:uFillTx/>
                <a:latin typeface="Comfortaa"/>
                <a:ea typeface="Comfortaa"/>
              </a:rPr>
              <a:t>Transparencia. </a:t>
            </a:r>
            <a:endParaRPr b="0" lang="es-ES" sz="29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1800" spc="-1" strike="noStrike">
                <a:solidFill>
                  <a:srgbClr val="595959"/>
                </a:solidFill>
                <a:latin typeface="Comfortaa"/>
                <a:ea typeface="Comfortaa"/>
              </a:rPr>
              <a:t>Está a disposición de todas las instituciones que forman parte del Observatorio de Seguridad que cuentan con acceso a la INTRANET, y de cualquier vecino que solicite una clave, los datos que sirvieran de fuente y el proceso de cómputo para revisar la correcta elaboración de la estadística para revisar la correcta elaboración de la estadística.</a:t>
            </a:r>
            <a:endParaRPr b="0" lang="es-E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1800" spc="-1" strike="noStrike">
                <a:solidFill>
                  <a:srgbClr val="595959"/>
                </a:solidFill>
                <a:latin typeface="Comfortaa"/>
                <a:ea typeface="Comfortaa"/>
              </a:rPr>
              <a:t>En la carpeta “FUENTES 7mo Informe” se encuentran  planillas originales enviadas por las fuentes de este observatorio.  </a:t>
            </a:r>
            <a:endParaRPr b="0" lang="es-E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911520" y="519120"/>
            <a:ext cx="8520120" cy="20523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>
            <a:normAutofit/>
          </a:bodyPr>
          <a:p>
            <a:pPr algn="ctr">
              <a:lnSpc>
                <a:spcPct val="100000"/>
              </a:lnSpc>
            </a:pPr>
            <a:r>
              <a:rPr b="0" lang="es-ES" sz="5200" spc="-1" strike="noStrike">
                <a:solidFill>
                  <a:srgbClr val="000000"/>
                </a:solidFill>
                <a:latin typeface="Comfortaa"/>
                <a:ea typeface="Comfortaa"/>
              </a:rPr>
              <a:t>7° INFORME DE SINIESTRALIDAD VIAL. </a:t>
            </a:r>
            <a:endParaRPr b="0" lang="es-ES" sz="5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6" name="Google Shape;79;p17" descr=""/>
          <p:cNvPicPr/>
          <p:nvPr/>
        </p:nvPicPr>
        <p:blipFill>
          <a:blip r:embed="rId1"/>
          <a:stretch/>
        </p:blipFill>
        <p:spPr>
          <a:xfrm>
            <a:off x="184680" y="2733120"/>
            <a:ext cx="3698640" cy="2292120"/>
          </a:xfrm>
          <a:prstGeom prst="rect">
            <a:avLst/>
          </a:prstGeom>
          <a:ln>
            <a:noFill/>
          </a:ln>
        </p:spPr>
      </p:pic>
      <p:pic>
        <p:nvPicPr>
          <p:cNvPr id="167" name="Google Shape;80;p17" descr=""/>
          <p:cNvPicPr/>
          <p:nvPr/>
        </p:nvPicPr>
        <p:blipFill>
          <a:blip r:embed="rId2"/>
          <a:srcRect l="15351" t="13221" r="13789" b="12144"/>
          <a:stretch/>
        </p:blipFill>
        <p:spPr>
          <a:xfrm>
            <a:off x="5543280" y="2998440"/>
            <a:ext cx="2898360" cy="1891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311760" y="1545480"/>
            <a:ext cx="8520120" cy="20523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>
            <a:normAutofit fontScale="64000"/>
          </a:bodyPr>
          <a:p>
            <a:pPr algn="ctr">
              <a:lnSpc>
                <a:spcPct val="100000"/>
              </a:lnSpc>
            </a:pPr>
            <a:r>
              <a:rPr b="1" lang="es-ES" sz="5200" spc="-1" strike="noStrike">
                <a:solidFill>
                  <a:srgbClr val="000000"/>
                </a:solidFill>
                <a:latin typeface="Comfortaa"/>
                <a:ea typeface="Comfortaa"/>
              </a:rPr>
              <a:t>Impactos de la pandemia por COVID-19 sobre la seguridad vial. </a:t>
            </a:r>
            <a:endParaRPr b="0" lang="es-ES" sz="5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311760" y="2216160"/>
            <a:ext cx="8520120" cy="20523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>
            <a:normAutofit fontScale="47000"/>
          </a:bodyPr>
          <a:p>
            <a:pPr algn="ctr">
              <a:lnSpc>
                <a:spcPct val="100000"/>
              </a:lnSpc>
            </a:pPr>
            <a:r>
              <a:rPr b="0" lang="es-ES" sz="5200" spc="-1" strike="noStrike">
                <a:solidFill>
                  <a:srgbClr val="000000"/>
                </a:solidFill>
                <a:latin typeface="Comfortaa"/>
                <a:ea typeface="Comfortaa"/>
              </a:rPr>
              <a:t>El siguiente informe se elabora con los datos recabados desde </a:t>
            </a:r>
            <a:r>
              <a:rPr b="0" i="1" lang="es-ES" sz="5200" spc="-1" strike="noStrike">
                <a:solidFill>
                  <a:srgbClr val="000000"/>
                </a:solidFill>
                <a:latin typeface="Comfortaa"/>
                <a:ea typeface="Comfortaa"/>
              </a:rPr>
              <a:t>enero  a diciembre de 2021. </a:t>
            </a:r>
            <a:endParaRPr b="0" lang="es-ES" sz="5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914400" y="2157120"/>
            <a:ext cx="7314840" cy="39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71" name="Google Shape;96;p20" descr=""/>
          <p:cNvPicPr/>
          <p:nvPr/>
        </p:nvPicPr>
        <p:blipFill>
          <a:blip r:embed="rId1"/>
          <a:srcRect l="24136" t="19045" r="3634" b="5536"/>
          <a:stretch/>
        </p:blipFill>
        <p:spPr>
          <a:xfrm>
            <a:off x="0" y="-1080"/>
            <a:ext cx="9143640" cy="5143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623520" y="1972080"/>
            <a:ext cx="8520120" cy="20523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>
            <a:normAutofit fontScale="51000"/>
          </a:bodyPr>
          <a:p>
            <a:pPr algn="ctr">
              <a:lnSpc>
                <a:spcPct val="100000"/>
              </a:lnSpc>
            </a:pPr>
            <a:r>
              <a:rPr b="1" lang="es-ES" sz="4540" spc="-1" strike="noStrike">
                <a:solidFill>
                  <a:srgbClr val="000000"/>
                </a:solidFill>
                <a:latin typeface="Comfortaa"/>
                <a:ea typeface="Comfortaa"/>
              </a:rPr>
              <a:t>De enero a diciembre del año 2021, se registraron un total de </a:t>
            </a:r>
            <a:r>
              <a:rPr b="1" lang="es-ES" sz="4540" spc="-1" strike="noStrike" u="sng">
                <a:solidFill>
                  <a:srgbClr val="000000"/>
                </a:solidFill>
                <a:uFillTx/>
                <a:latin typeface="Comfortaa"/>
                <a:ea typeface="Comfortaa"/>
              </a:rPr>
              <a:t>702 accidentes.</a:t>
            </a:r>
            <a:br/>
            <a:endParaRPr b="0" lang="es-ES" sz="454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LibreOffice/6.3.3.2$Windows_x86 LibreOffice_project/a64200df03143b798afd1ec74a12ab50359878ed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es-ES</dc:language>
  <cp:lastModifiedBy/>
  <cp:revision>0</cp:revision>
  <dc:subject/>
  <dc:title/>
</cp:coreProperties>
</file>